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8"/>
  </p:notesMasterIdLst>
  <p:sldIdLst>
    <p:sldId id="257" r:id="rId2"/>
    <p:sldId id="258" r:id="rId3"/>
    <p:sldId id="261" r:id="rId4"/>
    <p:sldId id="262" r:id="rId5"/>
    <p:sldId id="264" r:id="rId6"/>
    <p:sldId id="266" r:id="rId7"/>
    <p:sldId id="263" r:id="rId8"/>
    <p:sldId id="265" r:id="rId9"/>
    <p:sldId id="267" r:id="rId10"/>
    <p:sldId id="268" r:id="rId11"/>
    <p:sldId id="269" r:id="rId12"/>
    <p:sldId id="286" r:id="rId13"/>
    <p:sldId id="287" r:id="rId14"/>
    <p:sldId id="288" r:id="rId15"/>
    <p:sldId id="273" r:id="rId16"/>
    <p:sldId id="274" r:id="rId17"/>
    <p:sldId id="275" r:id="rId18"/>
    <p:sldId id="276" r:id="rId19"/>
    <p:sldId id="277" r:id="rId20"/>
    <p:sldId id="278" r:id="rId21"/>
    <p:sldId id="279" r:id="rId22"/>
    <p:sldId id="280" r:id="rId23"/>
    <p:sldId id="281" r:id="rId24"/>
    <p:sldId id="282" r:id="rId25"/>
    <p:sldId id="283" r:id="rId26"/>
    <p:sldId id="285" r:id="rId27"/>
  </p:sldIdLst>
  <p:sldSz cx="9144000" cy="6858000" type="screen4x3"/>
  <p:notesSz cx="70104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84A294-381D-474C-895E-090181AD3B47}" v="12" dt="2020-04-20T00:20:34.435"/>
  </p1510:revLst>
</p1510:revInfo>
</file>

<file path=ppt/tableStyles.xml><?xml version="1.0" encoding="utf-8"?>
<a:tblStyleLst xmlns:a="http://schemas.openxmlformats.org/drawingml/2006/main" def="{63492206-CE9A-4C64-B5A5-F55C8CEC31AF}">
  <a:tblStyle styleId="{63492206-CE9A-4C64-B5A5-F55C8CEC31A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5" autoAdjust="0"/>
    <p:restoredTop sz="68434" autoAdjust="0"/>
  </p:normalViewPr>
  <p:slideViewPr>
    <p:cSldViewPr snapToGrid="0">
      <p:cViewPr varScale="1">
        <p:scale>
          <a:sx n="60" d="100"/>
          <a:sy n="60" d="100"/>
        </p:scale>
        <p:origin x="166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erie Feathers" userId="c2d72a9826c2b0d8" providerId="LiveId" clId="{3984A294-381D-474C-895E-090181AD3B47}"/>
    <pc:docChg chg="undo custSel delSld modSld">
      <pc:chgData name="Valerie Feathers" userId="c2d72a9826c2b0d8" providerId="LiveId" clId="{3984A294-381D-474C-895E-090181AD3B47}" dt="2020-04-20T00:21:17.774" v="5305" actId="14100"/>
      <pc:docMkLst>
        <pc:docMk/>
      </pc:docMkLst>
      <pc:sldChg chg="modNotesTx">
        <pc:chgData name="Valerie Feathers" userId="c2d72a9826c2b0d8" providerId="LiveId" clId="{3984A294-381D-474C-895E-090181AD3B47}" dt="2020-04-19T17:58:18.476" v="4253" actId="20577"/>
        <pc:sldMkLst>
          <pc:docMk/>
          <pc:sldMk cId="0" sldId="257"/>
        </pc:sldMkLst>
      </pc:sldChg>
      <pc:sldChg chg="modNotesTx">
        <pc:chgData name="Valerie Feathers" userId="c2d72a9826c2b0d8" providerId="LiveId" clId="{3984A294-381D-474C-895E-090181AD3B47}" dt="2020-04-19T17:58:33.207" v="4257" actId="20577"/>
        <pc:sldMkLst>
          <pc:docMk/>
          <pc:sldMk cId="0" sldId="261"/>
        </pc:sldMkLst>
      </pc:sldChg>
      <pc:sldChg chg="modNotesTx">
        <pc:chgData name="Valerie Feathers" userId="c2d72a9826c2b0d8" providerId="LiveId" clId="{3984A294-381D-474C-895E-090181AD3B47}" dt="2020-04-19T17:58:44.443" v="4258" actId="20577"/>
        <pc:sldMkLst>
          <pc:docMk/>
          <pc:sldMk cId="0" sldId="262"/>
        </pc:sldMkLst>
      </pc:sldChg>
      <pc:sldChg chg="modSp modNotesTx">
        <pc:chgData name="Valerie Feathers" userId="c2d72a9826c2b0d8" providerId="LiveId" clId="{3984A294-381D-474C-895E-090181AD3B47}" dt="2020-04-20T00:20:59.206" v="5302" actId="1076"/>
        <pc:sldMkLst>
          <pc:docMk/>
          <pc:sldMk cId="0" sldId="263"/>
        </pc:sldMkLst>
        <pc:spChg chg="mod">
          <ac:chgData name="Valerie Feathers" userId="c2d72a9826c2b0d8" providerId="LiveId" clId="{3984A294-381D-474C-895E-090181AD3B47}" dt="2020-04-20T00:20:55.580" v="5301" actId="1076"/>
          <ac:spMkLst>
            <pc:docMk/>
            <pc:sldMk cId="0" sldId="263"/>
            <ac:spMk id="167" creationId="{00000000-0000-0000-0000-000000000000}"/>
          </ac:spMkLst>
        </pc:spChg>
        <pc:picChg chg="mod">
          <ac:chgData name="Valerie Feathers" userId="c2d72a9826c2b0d8" providerId="LiveId" clId="{3984A294-381D-474C-895E-090181AD3B47}" dt="2020-04-20T00:20:59.206" v="5302" actId="1076"/>
          <ac:picMkLst>
            <pc:docMk/>
            <pc:sldMk cId="0" sldId="263"/>
            <ac:picMk id="2" creationId="{00000000-0000-0000-0000-000000000000}"/>
          </ac:picMkLst>
        </pc:picChg>
        <pc:picChg chg="mod">
          <ac:chgData name="Valerie Feathers" userId="c2d72a9826c2b0d8" providerId="LiveId" clId="{3984A294-381D-474C-895E-090181AD3B47}" dt="2020-04-20T00:20:06.639" v="5281" actId="14100"/>
          <ac:picMkLst>
            <pc:docMk/>
            <pc:sldMk cId="0" sldId="263"/>
            <ac:picMk id="169" creationId="{00000000-0000-0000-0000-000000000000}"/>
          </ac:picMkLst>
        </pc:picChg>
      </pc:sldChg>
      <pc:sldChg chg="delSp modSp modNotesTx">
        <pc:chgData name="Valerie Feathers" userId="c2d72a9826c2b0d8" providerId="LiveId" clId="{3984A294-381D-474C-895E-090181AD3B47}" dt="2020-04-20T00:20:48.829" v="5300" actId="1076"/>
        <pc:sldMkLst>
          <pc:docMk/>
          <pc:sldMk cId="0" sldId="264"/>
        </pc:sldMkLst>
        <pc:spChg chg="mod">
          <ac:chgData name="Valerie Feathers" userId="c2d72a9826c2b0d8" providerId="LiveId" clId="{3984A294-381D-474C-895E-090181AD3B47}" dt="2020-04-20T00:20:43.219" v="5298" actId="1076"/>
          <ac:spMkLst>
            <pc:docMk/>
            <pc:sldMk cId="0" sldId="264"/>
            <ac:spMk id="7" creationId="{00000000-0000-0000-0000-000000000000}"/>
          </ac:spMkLst>
        </pc:spChg>
        <pc:spChg chg="del">
          <ac:chgData name="Valerie Feathers" userId="c2d72a9826c2b0d8" providerId="LiveId" clId="{3984A294-381D-474C-895E-090181AD3B47}" dt="2020-04-20T00:20:39.062" v="5296" actId="478"/>
          <ac:spMkLst>
            <pc:docMk/>
            <pc:sldMk cId="0" sldId="264"/>
            <ac:spMk id="175" creationId="{00000000-0000-0000-0000-000000000000}"/>
          </ac:spMkLst>
        </pc:spChg>
        <pc:picChg chg="mod">
          <ac:chgData name="Valerie Feathers" userId="c2d72a9826c2b0d8" providerId="LiveId" clId="{3984A294-381D-474C-895E-090181AD3B47}" dt="2020-04-20T00:20:45.562" v="5299" actId="1076"/>
          <ac:picMkLst>
            <pc:docMk/>
            <pc:sldMk cId="0" sldId="264"/>
            <ac:picMk id="178" creationId="{00000000-0000-0000-0000-000000000000}"/>
          </ac:picMkLst>
        </pc:picChg>
        <pc:picChg chg="mod">
          <ac:chgData name="Valerie Feathers" userId="c2d72a9826c2b0d8" providerId="LiveId" clId="{3984A294-381D-474C-895E-090181AD3B47}" dt="2020-04-20T00:20:48.829" v="5300" actId="1076"/>
          <ac:picMkLst>
            <pc:docMk/>
            <pc:sldMk cId="0" sldId="264"/>
            <ac:picMk id="179" creationId="{00000000-0000-0000-0000-000000000000}"/>
          </ac:picMkLst>
        </pc:picChg>
      </pc:sldChg>
      <pc:sldChg chg="modSp modNotesTx">
        <pc:chgData name="Valerie Feathers" userId="c2d72a9826c2b0d8" providerId="LiveId" clId="{3984A294-381D-474C-895E-090181AD3B47}" dt="2020-04-20T00:19:47.478" v="5273" actId="1076"/>
        <pc:sldMkLst>
          <pc:docMk/>
          <pc:sldMk cId="0" sldId="265"/>
        </pc:sldMkLst>
        <pc:spChg chg="mod">
          <ac:chgData name="Valerie Feathers" userId="c2d72a9826c2b0d8" providerId="LiveId" clId="{3984A294-381D-474C-895E-090181AD3B47}" dt="2020-04-20T00:19:47.478" v="5273" actId="1076"/>
          <ac:spMkLst>
            <pc:docMk/>
            <pc:sldMk cId="0" sldId="265"/>
            <ac:spMk id="187" creationId="{00000000-0000-0000-0000-000000000000}"/>
          </ac:spMkLst>
        </pc:spChg>
        <pc:picChg chg="mod ord">
          <ac:chgData name="Valerie Feathers" userId="c2d72a9826c2b0d8" providerId="LiveId" clId="{3984A294-381D-474C-895E-090181AD3B47}" dt="2020-04-20T00:19:43.547" v="5272" actId="167"/>
          <ac:picMkLst>
            <pc:docMk/>
            <pc:sldMk cId="0" sldId="265"/>
            <ac:picMk id="188" creationId="{00000000-0000-0000-0000-000000000000}"/>
          </ac:picMkLst>
        </pc:picChg>
        <pc:picChg chg="mod">
          <ac:chgData name="Valerie Feathers" userId="c2d72a9826c2b0d8" providerId="LiveId" clId="{3984A294-381D-474C-895E-090181AD3B47}" dt="2020-04-20T00:19:37.144" v="5271" actId="1076"/>
          <ac:picMkLst>
            <pc:docMk/>
            <pc:sldMk cId="0" sldId="265"/>
            <ac:picMk id="189" creationId="{00000000-0000-0000-0000-000000000000}"/>
          </ac:picMkLst>
        </pc:picChg>
      </pc:sldChg>
      <pc:sldChg chg="delSp modSp modNotesTx">
        <pc:chgData name="Valerie Feathers" userId="c2d72a9826c2b0d8" providerId="LiveId" clId="{3984A294-381D-474C-895E-090181AD3B47}" dt="2020-04-20T00:20:27.997" v="5293" actId="1076"/>
        <pc:sldMkLst>
          <pc:docMk/>
          <pc:sldMk cId="0" sldId="266"/>
        </pc:sldMkLst>
        <pc:spChg chg="del">
          <ac:chgData name="Valerie Feathers" userId="c2d72a9826c2b0d8" providerId="LiveId" clId="{3984A294-381D-474C-895E-090181AD3B47}" dt="2020-04-20T00:20:18.042" v="5287" actId="478"/>
          <ac:spMkLst>
            <pc:docMk/>
            <pc:sldMk cId="0" sldId="266"/>
            <ac:spMk id="195" creationId="{00000000-0000-0000-0000-000000000000}"/>
          </ac:spMkLst>
        </pc:spChg>
        <pc:spChg chg="mod">
          <ac:chgData name="Valerie Feathers" userId="c2d72a9826c2b0d8" providerId="LiveId" clId="{3984A294-381D-474C-895E-090181AD3B47}" dt="2020-04-20T00:20:24.090" v="5291" actId="1076"/>
          <ac:spMkLst>
            <pc:docMk/>
            <pc:sldMk cId="0" sldId="266"/>
            <ac:spMk id="197" creationId="{00000000-0000-0000-0000-000000000000}"/>
          </ac:spMkLst>
        </pc:spChg>
        <pc:picChg chg="mod">
          <ac:chgData name="Valerie Feathers" userId="c2d72a9826c2b0d8" providerId="LiveId" clId="{3984A294-381D-474C-895E-090181AD3B47}" dt="2020-04-20T00:20:25.668" v="5292" actId="1076"/>
          <ac:picMkLst>
            <pc:docMk/>
            <pc:sldMk cId="0" sldId="266"/>
            <ac:picMk id="198" creationId="{00000000-0000-0000-0000-000000000000}"/>
          </ac:picMkLst>
        </pc:picChg>
        <pc:picChg chg="mod">
          <ac:chgData name="Valerie Feathers" userId="c2d72a9826c2b0d8" providerId="LiveId" clId="{3984A294-381D-474C-895E-090181AD3B47}" dt="2020-04-20T00:20:27.997" v="5293" actId="1076"/>
          <ac:picMkLst>
            <pc:docMk/>
            <pc:sldMk cId="0" sldId="266"/>
            <ac:picMk id="199" creationId="{00000000-0000-0000-0000-000000000000}"/>
          </ac:picMkLst>
        </pc:picChg>
      </pc:sldChg>
      <pc:sldChg chg="delSp modSp modNotesTx">
        <pc:chgData name="Valerie Feathers" userId="c2d72a9826c2b0d8" providerId="LiveId" clId="{3984A294-381D-474C-895E-090181AD3B47}" dt="2020-04-20T00:19:21.375" v="5266" actId="1076"/>
        <pc:sldMkLst>
          <pc:docMk/>
          <pc:sldMk cId="0" sldId="267"/>
        </pc:sldMkLst>
        <pc:spChg chg="del">
          <ac:chgData name="Valerie Feathers" userId="c2d72a9826c2b0d8" providerId="LiveId" clId="{3984A294-381D-474C-895E-090181AD3B47}" dt="2020-04-20T00:19:00.138" v="5259" actId="478"/>
          <ac:spMkLst>
            <pc:docMk/>
            <pc:sldMk cId="0" sldId="267"/>
            <ac:spMk id="205" creationId="{00000000-0000-0000-0000-000000000000}"/>
          </ac:spMkLst>
        </pc:spChg>
        <pc:picChg chg="mod">
          <ac:chgData name="Valerie Feathers" userId="c2d72a9826c2b0d8" providerId="LiveId" clId="{3984A294-381D-474C-895E-090181AD3B47}" dt="2020-04-20T00:19:11.655" v="5263" actId="1076"/>
          <ac:picMkLst>
            <pc:docMk/>
            <pc:sldMk cId="0" sldId="267"/>
            <ac:picMk id="206" creationId="{00000000-0000-0000-0000-000000000000}"/>
          </ac:picMkLst>
        </pc:picChg>
        <pc:picChg chg="mod">
          <ac:chgData name="Valerie Feathers" userId="c2d72a9826c2b0d8" providerId="LiveId" clId="{3984A294-381D-474C-895E-090181AD3B47}" dt="2020-04-20T00:19:21.375" v="5266" actId="1076"/>
          <ac:picMkLst>
            <pc:docMk/>
            <pc:sldMk cId="0" sldId="267"/>
            <ac:picMk id="207" creationId="{00000000-0000-0000-0000-000000000000}"/>
          </ac:picMkLst>
        </pc:picChg>
      </pc:sldChg>
      <pc:sldChg chg="modNotesTx">
        <pc:chgData name="Valerie Feathers" userId="c2d72a9826c2b0d8" providerId="LiveId" clId="{3984A294-381D-474C-895E-090181AD3B47}" dt="2020-04-19T17:57:56.067" v="4251" actId="20577"/>
        <pc:sldMkLst>
          <pc:docMk/>
          <pc:sldMk cId="0" sldId="268"/>
        </pc:sldMkLst>
      </pc:sldChg>
      <pc:sldChg chg="modSp modNotesTx">
        <pc:chgData name="Valerie Feathers" userId="c2d72a9826c2b0d8" providerId="LiveId" clId="{3984A294-381D-474C-895E-090181AD3B47}" dt="2020-04-20T00:21:17.774" v="5305" actId="14100"/>
        <pc:sldMkLst>
          <pc:docMk/>
          <pc:sldMk cId="0" sldId="269"/>
        </pc:sldMkLst>
        <pc:spChg chg="mod">
          <ac:chgData name="Valerie Feathers" userId="c2d72a9826c2b0d8" providerId="LiveId" clId="{3984A294-381D-474C-895E-090181AD3B47}" dt="2020-04-20T00:21:15.130" v="5304" actId="1076"/>
          <ac:spMkLst>
            <pc:docMk/>
            <pc:sldMk cId="0" sldId="269"/>
            <ac:spMk id="226" creationId="{00000000-0000-0000-0000-000000000000}"/>
          </ac:spMkLst>
        </pc:spChg>
        <pc:picChg chg="mod">
          <ac:chgData name="Valerie Feathers" userId="c2d72a9826c2b0d8" providerId="LiveId" clId="{3984A294-381D-474C-895E-090181AD3B47}" dt="2020-04-20T00:21:17.774" v="5305" actId="14100"/>
          <ac:picMkLst>
            <pc:docMk/>
            <pc:sldMk cId="0" sldId="269"/>
            <ac:picMk id="227" creationId="{00000000-0000-0000-0000-000000000000}"/>
          </ac:picMkLst>
        </pc:picChg>
      </pc:sldChg>
      <pc:sldChg chg="delSp del modNotesTx">
        <pc:chgData name="Valerie Feathers" userId="c2d72a9826c2b0d8" providerId="LiveId" clId="{3984A294-381D-474C-895E-090181AD3B47}" dt="2020-04-19T17:57:40.361" v="4248" actId="47"/>
        <pc:sldMkLst>
          <pc:docMk/>
          <pc:sldMk cId="0" sldId="270"/>
        </pc:sldMkLst>
        <pc:picChg chg="del">
          <ac:chgData name="Valerie Feathers" userId="c2d72a9826c2b0d8" providerId="LiveId" clId="{3984A294-381D-474C-895E-090181AD3B47}" dt="2020-04-19T17:57:29.590" v="4247" actId="478"/>
          <ac:picMkLst>
            <pc:docMk/>
            <pc:sldMk cId="0" sldId="270"/>
            <ac:picMk id="234" creationId="{00000000-0000-0000-0000-000000000000}"/>
          </ac:picMkLst>
        </pc:picChg>
      </pc:sldChg>
      <pc:sldChg chg="modSp del modNotesTx">
        <pc:chgData name="Valerie Feathers" userId="c2d72a9826c2b0d8" providerId="LiveId" clId="{3984A294-381D-474C-895E-090181AD3B47}" dt="2020-04-20T00:18:53.434" v="5258" actId="47"/>
        <pc:sldMkLst>
          <pc:docMk/>
          <pc:sldMk cId="0" sldId="271"/>
        </pc:sldMkLst>
        <pc:picChg chg="mod ord">
          <ac:chgData name="Valerie Feathers" userId="c2d72a9826c2b0d8" providerId="LiveId" clId="{3984A294-381D-474C-895E-090181AD3B47}" dt="2020-04-20T00:18:48.980" v="5257" actId="167"/>
          <ac:picMkLst>
            <pc:docMk/>
            <pc:sldMk cId="0" sldId="271"/>
            <ac:picMk id="252" creationId="{00000000-0000-0000-0000-000000000000}"/>
          </ac:picMkLst>
        </pc:picChg>
        <pc:picChg chg="mod ord">
          <ac:chgData name="Valerie Feathers" userId="c2d72a9826c2b0d8" providerId="LiveId" clId="{3984A294-381D-474C-895E-090181AD3B47}" dt="2020-04-20T00:18:48.980" v="5257" actId="167"/>
          <ac:picMkLst>
            <pc:docMk/>
            <pc:sldMk cId="0" sldId="271"/>
            <ac:picMk id="253" creationId="{00000000-0000-0000-0000-000000000000}"/>
          </ac:picMkLst>
        </pc:picChg>
      </pc:sldChg>
      <pc:sldChg chg="del modNotesTx">
        <pc:chgData name="Valerie Feathers" userId="c2d72a9826c2b0d8" providerId="LiveId" clId="{3984A294-381D-474C-895E-090181AD3B47}" dt="2020-04-19T17:57:44.347" v="4249" actId="47"/>
        <pc:sldMkLst>
          <pc:docMk/>
          <pc:sldMk cId="0" sldId="272"/>
        </pc:sldMkLst>
      </pc:sldChg>
      <pc:sldChg chg="modNotesTx">
        <pc:chgData name="Valerie Feathers" userId="c2d72a9826c2b0d8" providerId="LiveId" clId="{3984A294-381D-474C-895E-090181AD3B47}" dt="2020-04-19T17:23:03.382" v="4242" actId="20577"/>
        <pc:sldMkLst>
          <pc:docMk/>
          <pc:sldMk cId="0" sldId="273"/>
        </pc:sldMkLst>
      </pc:sldChg>
      <pc:sldChg chg="modSp">
        <pc:chgData name="Valerie Feathers" userId="c2d72a9826c2b0d8" providerId="LiveId" clId="{3984A294-381D-474C-895E-090181AD3B47}" dt="2020-04-19T17:23:20.715" v="4246" actId="1076"/>
        <pc:sldMkLst>
          <pc:docMk/>
          <pc:sldMk cId="0" sldId="274"/>
        </pc:sldMkLst>
        <pc:spChg chg="mod">
          <ac:chgData name="Valerie Feathers" userId="c2d72a9826c2b0d8" providerId="LiveId" clId="{3984A294-381D-474C-895E-090181AD3B47}" dt="2020-04-19T17:23:12.621" v="4243" actId="1076"/>
          <ac:spMkLst>
            <pc:docMk/>
            <pc:sldMk cId="0" sldId="274"/>
            <ac:spMk id="3" creationId="{00000000-0000-0000-0000-000000000000}"/>
          </ac:spMkLst>
        </pc:spChg>
        <pc:spChg chg="mod">
          <ac:chgData name="Valerie Feathers" userId="c2d72a9826c2b0d8" providerId="LiveId" clId="{3984A294-381D-474C-895E-090181AD3B47}" dt="2020-04-19T17:23:20.715" v="4246" actId="1076"/>
          <ac:spMkLst>
            <pc:docMk/>
            <pc:sldMk cId="0" sldId="274"/>
            <ac:spMk id="18" creationId="{00000000-0000-0000-0000-000000000000}"/>
          </ac:spMkLst>
        </pc:spChg>
        <pc:picChg chg="mod">
          <ac:chgData name="Valerie Feathers" userId="c2d72a9826c2b0d8" providerId="LiveId" clId="{3984A294-381D-474C-895E-090181AD3B47}" dt="2020-04-19T17:23:16.292" v="4245" actId="1076"/>
          <ac:picMkLst>
            <pc:docMk/>
            <pc:sldMk cId="0" sldId="274"/>
            <ac:picMk id="17" creationId="{DC110D82-F3F2-4B56-8F51-6E35883F93AC}"/>
          </ac:picMkLst>
        </pc:picChg>
      </pc:sldChg>
      <pc:sldChg chg="modNotesTx">
        <pc:chgData name="Valerie Feathers" userId="c2d72a9826c2b0d8" providerId="LiveId" clId="{3984A294-381D-474C-895E-090181AD3B47}" dt="2020-04-19T16:50:46.031" v="3274" actId="20577"/>
        <pc:sldMkLst>
          <pc:docMk/>
          <pc:sldMk cId="0" sldId="276"/>
        </pc:sldMkLst>
      </pc:sldChg>
      <pc:sldChg chg="modNotesTx">
        <pc:chgData name="Valerie Feathers" userId="c2d72a9826c2b0d8" providerId="LiveId" clId="{3984A294-381D-474C-895E-090181AD3B47}" dt="2020-04-19T17:10:33.081" v="3370" actId="20577"/>
        <pc:sldMkLst>
          <pc:docMk/>
          <pc:sldMk cId="0" sldId="277"/>
        </pc:sldMkLst>
      </pc:sldChg>
      <pc:sldChg chg="modNotesTx">
        <pc:chgData name="Valerie Feathers" userId="c2d72a9826c2b0d8" providerId="LiveId" clId="{3984A294-381D-474C-895E-090181AD3B47}" dt="2020-04-19T17:17:25.984" v="4065" actId="20577"/>
        <pc:sldMkLst>
          <pc:docMk/>
          <pc:sldMk cId="0" sldId="278"/>
        </pc:sldMkLst>
      </pc:sldChg>
      <pc:sldChg chg="modSp modNotesTx">
        <pc:chgData name="Valerie Feathers" userId="c2d72a9826c2b0d8" providerId="LiveId" clId="{3984A294-381D-474C-895E-090181AD3B47}" dt="2020-04-20T00:18:11.612" v="5246" actId="20577"/>
        <pc:sldMkLst>
          <pc:docMk/>
          <pc:sldMk cId="0" sldId="279"/>
        </pc:sldMkLst>
        <pc:spChg chg="mod">
          <ac:chgData name="Valerie Feathers" userId="c2d72a9826c2b0d8" providerId="LiveId" clId="{3984A294-381D-474C-895E-090181AD3B47}" dt="2020-04-20T00:18:11.612" v="5246" actId="20577"/>
          <ac:spMkLst>
            <pc:docMk/>
            <pc:sldMk cId="0" sldId="279"/>
            <ac:spMk id="359" creationId="{00000000-0000-0000-0000-000000000000}"/>
          </ac:spMkLst>
        </pc:spChg>
      </pc:sldChg>
      <pc:sldChg chg="modSp modNotesTx">
        <pc:chgData name="Valerie Feathers" userId="c2d72a9826c2b0d8" providerId="LiveId" clId="{3984A294-381D-474C-895E-090181AD3B47}" dt="2020-04-19T16:49:06.582" v="3059" actId="20577"/>
        <pc:sldMkLst>
          <pc:docMk/>
          <pc:sldMk cId="0" sldId="281"/>
        </pc:sldMkLst>
        <pc:spChg chg="mod">
          <ac:chgData name="Valerie Feathers" userId="c2d72a9826c2b0d8" providerId="LiveId" clId="{3984A294-381D-474C-895E-090181AD3B47}" dt="2020-04-19T16:48:59.746" v="3040" actId="20577"/>
          <ac:spMkLst>
            <pc:docMk/>
            <pc:sldMk cId="0" sldId="281"/>
            <ac:spMk id="381" creationId="{00000000-0000-0000-0000-000000000000}"/>
          </ac:spMkLst>
        </pc:spChg>
      </pc:sldChg>
      <pc:sldChg chg="modNotesTx">
        <pc:chgData name="Valerie Feathers" userId="c2d72a9826c2b0d8" providerId="LiveId" clId="{3984A294-381D-474C-895E-090181AD3B47}" dt="2020-04-19T16:47:16.719" v="3029" actId="20577"/>
        <pc:sldMkLst>
          <pc:docMk/>
          <pc:sldMk cId="0" sldId="282"/>
        </pc:sldMkLst>
      </pc:sldChg>
      <pc:sldChg chg="modNotesTx">
        <pc:chgData name="Valerie Feathers" userId="c2d72a9826c2b0d8" providerId="LiveId" clId="{3984A294-381D-474C-895E-090181AD3B47}" dt="2020-04-19T17:17:41.827" v="4066" actId="20577"/>
        <pc:sldMkLst>
          <pc:docMk/>
          <pc:sldMk cId="0" sldId="2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037839" cy="46481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970937" y="0"/>
            <a:ext cx="3037839" cy="46481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701039" y="4415789"/>
            <a:ext cx="5608319" cy="418337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829967"/>
            <a:ext cx="3037839" cy="46481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lvl1pPr marL="0" marR="0" indent="0" algn="r" rtl="0">
              <a:spcBef>
                <a:spcPts val="0"/>
              </a:spcBef>
              <a:buNone/>
              <a:defRPr sz="12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extLst>
      <p:ext uri="{BB962C8B-B14F-4D97-AF65-F5344CB8AC3E}">
        <p14:creationId xmlns:p14="http://schemas.microsoft.com/office/powerpoint/2010/main" val="186642984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viewzone.com/solutrean33.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hc.unesco.org/en/list/1435" TargetMode="External"/><Relationship Id="rId7" Type="http://schemas.openxmlformats.org/officeDocument/2006/relationships/hyperlink" Target="http://www.crt.state.la.us/louisiana-state-parks/historic-sites/poverty-point-state-historic-site/index"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www.knowla.org/entry/540" TargetMode="External"/><Relationship Id="rId5" Type="http://schemas.openxmlformats.org/officeDocument/2006/relationships/hyperlink" Target="http://www.crt.la.gov/DiscoverArchaeology" TargetMode="External"/><Relationship Id="rId4" Type="http://schemas.openxmlformats.org/officeDocument/2006/relationships/hyperlink" Target="http://www.povertypoint.u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r>
              <a:rPr lang="en-US" dirty="0"/>
              <a:t>Located in West Carroll Parish near the town of Epps</a:t>
            </a:r>
          </a:p>
          <a:p>
            <a:endParaRPr lang="en-US" dirty="0"/>
          </a:p>
          <a:p>
            <a:r>
              <a:rPr lang="en-US" dirty="0"/>
              <a:t>Occupation 1700 BC – 1100 BC</a:t>
            </a:r>
          </a:p>
          <a:p>
            <a:endParaRPr lang="en-US" dirty="0"/>
          </a:p>
          <a:p>
            <a:r>
              <a:rPr lang="en-US" dirty="0"/>
              <a:t>Largest Earthworks in North America at the time</a:t>
            </a:r>
          </a:p>
          <a:p>
            <a:pPr marL="0" marR="0" lvl="0" indent="0" algn="l" rtl="0">
              <a:spcBef>
                <a:spcPts val="0"/>
              </a:spcBef>
              <a:buNone/>
            </a:pP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Image credit: Herb Roe</a:t>
            </a:r>
          </a:p>
        </p:txBody>
      </p:sp>
      <p:sp>
        <p:nvSpPr>
          <p:cNvPr id="99" name="Shape 99"/>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54174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Archaeologists have been working at Poverty Point since 1913. That’s when the first excavations took place at the site. However, it wasn’t until 1953 that they knew about the C-shaped earth ridges. (Read excerpt from Haag in Diana’s book). The ridges are so large that they are not easy to see from the ground. </a:t>
            </a:r>
          </a:p>
          <a:p>
            <a:pPr marL="0" marR="0" lvl="0" indent="0" algn="l" rtl="0">
              <a:spcBef>
                <a:spcPts val="0"/>
              </a:spcBef>
              <a:buSzPct val="25000"/>
              <a:buNone/>
            </a:pP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Image credits:</a:t>
            </a: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Aerial photograph – United States Army Corps of Engineers</a:t>
            </a:r>
          </a:p>
          <a:p>
            <a:pPr marL="0" marR="0" lvl="0" indent="0" algn="l" rtl="0">
              <a:spcBef>
                <a:spcPts val="0"/>
              </a:spcBef>
              <a:buSzPct val="25000"/>
              <a:buNone/>
            </a:pPr>
            <a:r>
              <a:rPr lang="en-US" sz="1200" b="0" i="0" u="none" strike="noStrike" cap="none" baseline="0" dirty="0" err="1">
                <a:solidFill>
                  <a:schemeClr val="dk1"/>
                </a:solidFill>
                <a:latin typeface="Times New Roman"/>
                <a:ea typeface="Times New Roman"/>
                <a:cs typeface="Times New Roman"/>
                <a:sym typeface="Times New Roman"/>
              </a:rPr>
              <a:t>LiDAR</a:t>
            </a:r>
            <a:r>
              <a:rPr lang="en-US" sz="1200" b="0" i="0" u="none" strike="noStrike" cap="none" baseline="0" dirty="0">
                <a:solidFill>
                  <a:schemeClr val="dk1"/>
                </a:solidFill>
                <a:latin typeface="Times New Roman"/>
                <a:ea typeface="Times New Roman"/>
                <a:cs typeface="Times New Roman"/>
                <a:sym typeface="Times New Roman"/>
              </a:rPr>
              <a:t> – </a:t>
            </a:r>
            <a:r>
              <a:rPr lang="en-US" sz="1200" b="0" i="0" u="none" strike="noStrike" cap="none" baseline="0" dirty="0" err="1">
                <a:solidFill>
                  <a:schemeClr val="dk1"/>
                </a:solidFill>
                <a:latin typeface="Times New Roman"/>
                <a:ea typeface="Times New Roman"/>
                <a:cs typeface="Times New Roman"/>
                <a:sym typeface="Times New Roman"/>
              </a:rPr>
              <a:t>LiDAR</a:t>
            </a:r>
            <a:r>
              <a:rPr lang="en-US" sz="1200" b="0" i="0" u="none" strike="noStrike" cap="none" baseline="0" dirty="0">
                <a:solidFill>
                  <a:schemeClr val="dk1"/>
                </a:solidFill>
                <a:latin typeface="Times New Roman"/>
                <a:ea typeface="Times New Roman"/>
                <a:cs typeface="Times New Roman"/>
                <a:sym typeface="Times New Roman"/>
              </a:rPr>
              <a:t> data courtesy of FEMA and the state of Louisiana, distributed by “Atlas: The Louisiana Statewide GIS,” LSU CADGIS Research Laboratory, Baton Rouge, Louisiana</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222" name="Shape 222"/>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10</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3499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0" name="Shape 230"/>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No other site in the world has a ridge system quite like the one at Poverty Point. There are six ridges. You can just make them out in the mist. The ridges range in height from a </a:t>
            </a:r>
            <a:r>
              <a:rPr lang="en-US" sz="1200" b="0" i="0" u="none" strike="noStrike" cap="none" baseline="0" dirty="0" smtClean="0">
                <a:solidFill>
                  <a:schemeClr val="dk1"/>
                </a:solidFill>
                <a:latin typeface="Times New Roman"/>
                <a:ea typeface="Times New Roman"/>
                <a:cs typeface="Times New Roman"/>
                <a:sym typeface="Times New Roman"/>
              </a:rPr>
              <a:t>few inches </a:t>
            </a:r>
            <a:r>
              <a:rPr lang="en-US" sz="1200" b="0" i="0" u="none" strike="noStrike" cap="none" baseline="0" dirty="0">
                <a:solidFill>
                  <a:schemeClr val="dk1"/>
                </a:solidFill>
                <a:latin typeface="Times New Roman"/>
                <a:ea typeface="Times New Roman"/>
                <a:cs typeface="Times New Roman"/>
                <a:sym typeface="Times New Roman"/>
              </a:rPr>
              <a:t>to six feet. We think they would have been 6-9 feet </a:t>
            </a:r>
            <a:r>
              <a:rPr lang="en-US" sz="1200" b="0" i="0" u="none" strike="noStrike" cap="none" baseline="0" dirty="0" smtClean="0">
                <a:solidFill>
                  <a:schemeClr val="dk1"/>
                </a:solidFill>
                <a:latin typeface="Times New Roman"/>
                <a:ea typeface="Times New Roman"/>
                <a:cs typeface="Times New Roman"/>
                <a:sym typeface="Times New Roman"/>
              </a:rPr>
              <a:t>tall in places. </a:t>
            </a:r>
            <a:r>
              <a:rPr lang="en-US" sz="1200" b="0" i="0" u="none" strike="noStrike" cap="none" baseline="0" dirty="0">
                <a:solidFill>
                  <a:schemeClr val="dk1"/>
                </a:solidFill>
                <a:latin typeface="Times New Roman"/>
                <a:ea typeface="Times New Roman"/>
                <a:cs typeface="Times New Roman"/>
                <a:sym typeface="Times New Roman"/>
              </a:rPr>
              <a:t>Time has a way of wearing down the landscape. However, the north part of the site is lower than the southern part of the site and the ridges in that area are more pronounced. </a:t>
            </a:r>
          </a:p>
          <a:p>
            <a:pPr marL="0" marR="0" lvl="0" indent="0" algn="l" rtl="0">
              <a:spcBef>
                <a:spcPts val="0"/>
              </a:spcBef>
              <a:buSzPct val="25000"/>
              <a:buNone/>
            </a:pP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Habitation debris found during excavations tell us that people lived on the ridges. The outer ridge is over 6,500 feet long, and the inner ridge is about 4,100 feet long.</a:t>
            </a: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Image credit: © Jenny Ellerbe</a:t>
            </a:r>
          </a:p>
        </p:txBody>
      </p:sp>
      <p:sp>
        <p:nvSpPr>
          <p:cNvPr id="231" name="Shape 231"/>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1245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3" name="Shape 243"/>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1"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The C-shaped ridges curve around a </a:t>
            </a:r>
            <a:r>
              <a:rPr lang="en-US" sz="1200" b="0" i="0" u="none" strike="noStrike" cap="none" baseline="0" dirty="0" smtClean="0">
                <a:solidFill>
                  <a:schemeClr val="dk1"/>
                </a:solidFill>
                <a:latin typeface="Times New Roman"/>
                <a:ea typeface="Times New Roman"/>
                <a:cs typeface="Times New Roman"/>
                <a:sym typeface="Times New Roman"/>
              </a:rPr>
              <a:t>large flat </a:t>
            </a:r>
            <a:r>
              <a:rPr lang="en-US" sz="1200" b="0" i="0" u="none" strike="noStrike" cap="none" baseline="0" dirty="0">
                <a:solidFill>
                  <a:schemeClr val="dk1"/>
                </a:solidFill>
                <a:latin typeface="Times New Roman"/>
                <a:ea typeface="Times New Roman"/>
                <a:cs typeface="Times New Roman"/>
                <a:sym typeface="Times New Roman"/>
              </a:rPr>
              <a:t>plaza. Archaeologists found </a:t>
            </a:r>
            <a:r>
              <a:rPr lang="en-US" sz="1200" b="0" i="0" u="none" strike="noStrike" cap="none" baseline="0" dirty="0" smtClean="0">
                <a:solidFill>
                  <a:schemeClr val="dk1"/>
                </a:solidFill>
                <a:latin typeface="Times New Roman"/>
                <a:ea typeface="Times New Roman"/>
                <a:cs typeface="Times New Roman"/>
                <a:sym typeface="Times New Roman"/>
              </a:rPr>
              <a:t>buried traces of large postholes that show where circles of posts once stood. Only a </a:t>
            </a:r>
            <a:r>
              <a:rPr lang="en-US" sz="1200" b="0" i="0" u="none" strike="noStrike" cap="none" baseline="0" dirty="0">
                <a:solidFill>
                  <a:schemeClr val="dk1"/>
                </a:solidFill>
                <a:latin typeface="Times New Roman"/>
                <a:ea typeface="Times New Roman"/>
                <a:cs typeface="Times New Roman"/>
                <a:sym typeface="Times New Roman"/>
              </a:rPr>
              <a:t>few artifacts </a:t>
            </a:r>
            <a:r>
              <a:rPr lang="en-US" sz="1200" b="0" i="0" u="none" strike="noStrike" cap="none" baseline="0" dirty="0" smtClean="0">
                <a:solidFill>
                  <a:schemeClr val="dk1"/>
                </a:solidFill>
                <a:latin typeface="Times New Roman"/>
                <a:ea typeface="Times New Roman"/>
                <a:cs typeface="Times New Roman"/>
                <a:sym typeface="Times New Roman"/>
              </a:rPr>
              <a:t>have been recovered in </a:t>
            </a:r>
            <a:r>
              <a:rPr lang="en-US" sz="1200" b="0" i="0" u="none" strike="noStrike" cap="none" baseline="0" dirty="0">
                <a:solidFill>
                  <a:schemeClr val="dk1"/>
                </a:solidFill>
                <a:latin typeface="Times New Roman"/>
                <a:ea typeface="Times New Roman"/>
                <a:cs typeface="Times New Roman"/>
                <a:sym typeface="Times New Roman"/>
              </a:rPr>
              <a:t>this area of the site. But, they discovered that changes had taken place in the plaza through time. Poverty Point people sometimes added dirt to the area and leveled it out to make the area flat.</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What archaeologists did find in the plaza were large postholes that show where circles of poles once stood. This is a photograph of part of the plaza area, and a </a:t>
            </a:r>
            <a:r>
              <a:rPr lang="en-US" sz="1200" b="0" i="0" u="none" strike="noStrike" cap="none" baseline="0" dirty="0" err="1">
                <a:solidFill>
                  <a:schemeClr val="dk1"/>
                </a:solidFill>
                <a:latin typeface="Times New Roman"/>
                <a:ea typeface="Times New Roman"/>
                <a:cs typeface="Times New Roman"/>
                <a:sym typeface="Times New Roman"/>
              </a:rPr>
              <a:t>LiDAR</a:t>
            </a:r>
            <a:r>
              <a:rPr lang="en-US" sz="1200" b="0" i="0" u="none" strike="noStrike" cap="none" baseline="0" dirty="0">
                <a:solidFill>
                  <a:schemeClr val="dk1"/>
                </a:solidFill>
                <a:latin typeface="Times New Roman"/>
                <a:ea typeface="Times New Roman"/>
                <a:cs typeface="Times New Roman"/>
                <a:sym typeface="Times New Roman"/>
              </a:rPr>
              <a:t> image of the area. Archaeologists discovered the postholes in the south end of the plaza, shown in the map by a circle.</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Image credits:</a:t>
            </a: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Photograph – </a:t>
            </a:r>
            <a:r>
              <a:rPr lang="en-US" sz="1200" b="0" i="0" u="none" strike="noStrike" cap="none" baseline="0" dirty="0" smtClean="0">
                <a:solidFill>
                  <a:schemeClr val="dk1"/>
                </a:solidFill>
                <a:latin typeface="Times New Roman"/>
                <a:ea typeface="Times New Roman"/>
                <a:cs typeface="Times New Roman"/>
                <a:sym typeface="Times New Roman"/>
              </a:rPr>
              <a:t>Alisha Wright</a:t>
            </a: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err="1">
                <a:solidFill>
                  <a:schemeClr val="dk1"/>
                </a:solidFill>
                <a:latin typeface="Times New Roman"/>
                <a:ea typeface="Times New Roman"/>
                <a:cs typeface="Times New Roman"/>
                <a:sym typeface="Times New Roman"/>
              </a:rPr>
              <a:t>LiDAR</a:t>
            </a:r>
            <a:r>
              <a:rPr lang="en-US" sz="1200" b="0" i="0" u="none" strike="noStrike" cap="none" baseline="0" dirty="0">
                <a:solidFill>
                  <a:schemeClr val="dk1"/>
                </a:solidFill>
                <a:latin typeface="Times New Roman"/>
                <a:ea typeface="Times New Roman"/>
                <a:cs typeface="Times New Roman"/>
                <a:sym typeface="Times New Roman"/>
              </a:rPr>
              <a:t> – </a:t>
            </a:r>
            <a:r>
              <a:rPr lang="en-US" sz="1200" b="0" i="0" u="none" strike="noStrike" cap="none" baseline="0" dirty="0" err="1">
                <a:solidFill>
                  <a:schemeClr val="dk1"/>
                </a:solidFill>
                <a:latin typeface="Times New Roman"/>
                <a:ea typeface="Times New Roman"/>
                <a:cs typeface="Times New Roman"/>
                <a:sym typeface="Times New Roman"/>
              </a:rPr>
              <a:t>LiDAR</a:t>
            </a:r>
            <a:r>
              <a:rPr lang="en-US" sz="1200" b="0" i="0" u="none" strike="noStrike" cap="none" baseline="0" dirty="0">
                <a:solidFill>
                  <a:schemeClr val="dk1"/>
                </a:solidFill>
                <a:latin typeface="Times New Roman"/>
                <a:ea typeface="Times New Roman"/>
                <a:cs typeface="Times New Roman"/>
                <a:sym typeface="Times New Roman"/>
              </a:rPr>
              <a:t> data courtesy of FEMA and the state of Louisiana, distributed by “Atlas: The Louisiana Statewide GIS,” LSU CADGIS Research Laboratory, Baton Rouge, Louisiana</a:t>
            </a:r>
          </a:p>
        </p:txBody>
      </p:sp>
      <p:sp>
        <p:nvSpPr>
          <p:cNvPr id="244" name="Shape 244"/>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1438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6" name="Shape 256"/>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1"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Postholes were dug in the ground to support huge wooden posts. They were up to two feet in diameter. These wooden posts formed circles up to 213 feet across. At least </a:t>
            </a:r>
            <a:r>
              <a:rPr lang="en-US" sz="1200" b="0" i="0" u="none" strike="noStrike" cap="none" baseline="0" dirty="0" smtClean="0">
                <a:solidFill>
                  <a:schemeClr val="dk1"/>
                </a:solidFill>
                <a:latin typeface="Times New Roman"/>
                <a:ea typeface="Times New Roman"/>
                <a:cs typeface="Times New Roman"/>
                <a:sym typeface="Times New Roman"/>
              </a:rPr>
              <a:t>40 </a:t>
            </a:r>
            <a:r>
              <a:rPr lang="en-US" sz="1200" b="0" i="0" u="none" strike="noStrike" cap="none" baseline="0" dirty="0">
                <a:solidFill>
                  <a:schemeClr val="dk1"/>
                </a:solidFill>
                <a:latin typeface="Times New Roman"/>
                <a:ea typeface="Times New Roman"/>
                <a:cs typeface="Times New Roman"/>
                <a:sym typeface="Times New Roman"/>
              </a:rPr>
              <a:t>of these circles were in the plaza. In the picture, the ring of white </a:t>
            </a:r>
            <a:r>
              <a:rPr lang="en-US" sz="1200" b="0" i="0" u="none" strike="noStrike" cap="none" baseline="0" dirty="0" smtClean="0">
                <a:solidFill>
                  <a:schemeClr val="dk1"/>
                </a:solidFill>
                <a:latin typeface="Times New Roman"/>
                <a:ea typeface="Times New Roman"/>
                <a:cs typeface="Times New Roman"/>
                <a:sym typeface="Times New Roman"/>
              </a:rPr>
              <a:t>cylinders shows </a:t>
            </a:r>
            <a:r>
              <a:rPr lang="en-US" sz="1200" b="0" i="0" u="none" strike="noStrike" cap="none" baseline="0" dirty="0">
                <a:solidFill>
                  <a:schemeClr val="dk1"/>
                </a:solidFill>
                <a:latin typeface="Times New Roman"/>
                <a:ea typeface="Times New Roman"/>
                <a:cs typeface="Times New Roman"/>
                <a:sym typeface="Times New Roman"/>
              </a:rPr>
              <a:t>the diameter of one circle. The original wooden posts were closer together than the white </a:t>
            </a:r>
            <a:r>
              <a:rPr lang="en-US" sz="1200" b="0" i="0" u="none" strike="noStrike" cap="none" baseline="0" dirty="0" smtClean="0">
                <a:solidFill>
                  <a:schemeClr val="dk1"/>
                </a:solidFill>
                <a:latin typeface="Times New Roman"/>
                <a:ea typeface="Times New Roman"/>
                <a:cs typeface="Times New Roman"/>
                <a:sym typeface="Times New Roman"/>
              </a:rPr>
              <a:t>cylinders and presumably taller. </a:t>
            </a:r>
            <a:r>
              <a:rPr lang="en-US" sz="1200" b="0" i="0" u="none" strike="noStrike" cap="none" baseline="0" dirty="0">
                <a:solidFill>
                  <a:schemeClr val="dk1"/>
                </a:solidFill>
                <a:latin typeface="Times New Roman"/>
                <a:ea typeface="Times New Roman"/>
                <a:cs typeface="Times New Roman"/>
                <a:sym typeface="Times New Roman"/>
              </a:rPr>
              <a:t>Archaeologists have not yet discovered how these big circles of poles were used.</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Image </a:t>
            </a:r>
            <a:r>
              <a:rPr lang="en-US" sz="1200" b="0" i="0" u="none" strike="noStrike" cap="none" baseline="0" dirty="0">
                <a:solidFill>
                  <a:schemeClr val="dk1"/>
                </a:solidFill>
                <a:latin typeface="Times New Roman"/>
                <a:ea typeface="Times New Roman"/>
                <a:cs typeface="Times New Roman"/>
                <a:sym typeface="Times New Roman"/>
              </a:rPr>
              <a:t>credit: </a:t>
            </a:r>
            <a:r>
              <a:rPr lang="en-US" sz="1200" b="0" i="0" u="none" strike="noStrike" cap="none" baseline="0" dirty="0" smtClean="0">
                <a:solidFill>
                  <a:schemeClr val="dk1"/>
                </a:solidFill>
                <a:latin typeface="Times New Roman"/>
                <a:ea typeface="Times New Roman"/>
                <a:cs typeface="Times New Roman"/>
                <a:sym typeface="Times New Roman"/>
              </a:rPr>
              <a:t>© Jenny </a:t>
            </a:r>
            <a:r>
              <a:rPr lang="en-US" sz="1200" b="0" i="0" u="none" strike="noStrike" cap="none" baseline="0" dirty="0">
                <a:solidFill>
                  <a:schemeClr val="dk1"/>
                </a:solidFill>
                <a:latin typeface="Times New Roman"/>
                <a:ea typeface="Times New Roman"/>
                <a:cs typeface="Times New Roman"/>
                <a:sym typeface="Times New Roman"/>
              </a:rPr>
              <a:t>Ellerbe</a:t>
            </a:r>
          </a:p>
        </p:txBody>
      </p:sp>
      <p:sp>
        <p:nvSpPr>
          <p:cNvPr id="257" name="Shape 257"/>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32062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1"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1" i="0" u="none" strike="noStrike" cap="none" baseline="0" dirty="0">
                <a:solidFill>
                  <a:schemeClr val="dk1"/>
                </a:solidFill>
                <a:latin typeface="Times New Roman"/>
                <a:ea typeface="Times New Roman"/>
                <a:cs typeface="Times New Roman"/>
                <a:sym typeface="Times New Roman"/>
              </a:rPr>
              <a:t>Trade</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was part of a large trade network. The location of the site was perfect for long distance trade. Poverty Point people built the site on Macon Ridge. This ridge is high, which protects it against flooding from nearby water sources. Several rivers are near Macon Ridge. One of the largest is the Mississippi River. Smaller waterways, such as Bayou </a:t>
            </a:r>
            <a:r>
              <a:rPr lang="en-US" sz="1200" b="0" i="0" u="none" strike="noStrike" cap="none" baseline="0" dirty="0" err="1">
                <a:solidFill>
                  <a:schemeClr val="dk1"/>
                </a:solidFill>
                <a:latin typeface="Times New Roman"/>
                <a:ea typeface="Times New Roman"/>
                <a:cs typeface="Times New Roman"/>
                <a:sym typeface="Times New Roman"/>
              </a:rPr>
              <a:t>Maçon</a:t>
            </a:r>
            <a:r>
              <a:rPr lang="en-US" sz="1200" b="0" i="0" u="none" strike="noStrike" cap="none" baseline="0" dirty="0">
                <a:solidFill>
                  <a:schemeClr val="dk1"/>
                </a:solidFill>
                <a:latin typeface="Times New Roman"/>
                <a:ea typeface="Times New Roman"/>
                <a:cs typeface="Times New Roman"/>
                <a:sym typeface="Times New Roman"/>
              </a:rPr>
              <a:t>, lie very close to the site. Indians used rivers and bayous to travel, much like we use roads today. These waterways were perfect for transporting goods and people.</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Image </a:t>
            </a:r>
            <a:r>
              <a:rPr lang="en-US" sz="1200" b="0" i="0" u="none" strike="noStrike" cap="none" baseline="0" dirty="0">
                <a:solidFill>
                  <a:schemeClr val="dk1"/>
                </a:solidFill>
                <a:latin typeface="Times New Roman"/>
                <a:ea typeface="Times New Roman"/>
                <a:cs typeface="Times New Roman"/>
                <a:sym typeface="Times New Roman"/>
              </a:rPr>
              <a:t>credit: Martin Pate</a:t>
            </a:r>
          </a:p>
        </p:txBody>
      </p:sp>
      <p:sp>
        <p:nvSpPr>
          <p:cNvPr id="266" name="Shape 266"/>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7380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2" name="Shape 302"/>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Archaeologists know </a:t>
            </a:r>
            <a:r>
              <a:rPr lang="en-US" sz="1200" b="0" i="0" u="none" strike="noStrike" cap="none" baseline="0" dirty="0">
                <a:solidFill>
                  <a:schemeClr val="dk1"/>
                </a:solidFill>
                <a:latin typeface="Times New Roman"/>
                <a:ea typeface="Times New Roman"/>
                <a:cs typeface="Times New Roman"/>
                <a:sym typeface="Times New Roman"/>
              </a:rPr>
              <a:t>that Poverty Point was part of a long-distance trade network because of the objects discovered at the site. The area around Poverty Point does not have stone. However, there were many stone artifacts found at the site (over 78 tons). We were able to trace the stone to other areas of the United States, such as Iowa and the Appalachian Mountains. </a:t>
            </a:r>
            <a:r>
              <a:rPr lang="en-US" sz="1200" b="0" i="0" u="none" strike="noStrike" cap="none" baseline="0" dirty="0" smtClean="0">
                <a:solidFill>
                  <a:schemeClr val="dk1"/>
                </a:solidFill>
                <a:latin typeface="Times New Roman"/>
                <a:ea typeface="Times New Roman"/>
                <a:cs typeface="Times New Roman"/>
                <a:sym typeface="Times New Roman"/>
              </a:rPr>
              <a:t>Archaeologists are </a:t>
            </a:r>
            <a:r>
              <a:rPr lang="en-US" sz="1200" b="0" i="0" u="none" strike="noStrike" cap="none" baseline="0" dirty="0">
                <a:solidFill>
                  <a:schemeClr val="dk1"/>
                </a:solidFill>
                <a:latin typeface="Times New Roman"/>
                <a:ea typeface="Times New Roman"/>
                <a:cs typeface="Times New Roman"/>
                <a:sym typeface="Times New Roman"/>
              </a:rPr>
              <a:t>not certain whether people brought stone to Poverty Point, or if people from the site traveled long distances to get the stone. </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Here is a map of the different sources of stone and ore from Poverty Point, and a few examples from the site. The closest source was “local” Citronelle gravel about 25-30 miles northwest of the site. The most distant source was in Iowa, 650 miles away! Galena, a lead ore, was from that area. Notice that many of the source locations are along waterways.</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Image credits:</a:t>
            </a: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Photographs – © Jenny </a:t>
            </a:r>
            <a:r>
              <a:rPr lang="en-US" sz="1200" b="0" i="0" u="none" strike="noStrike" cap="none" baseline="0" dirty="0" smtClean="0">
                <a:solidFill>
                  <a:schemeClr val="dk1"/>
                </a:solidFill>
                <a:latin typeface="Times New Roman"/>
                <a:ea typeface="Times New Roman"/>
                <a:cs typeface="Times New Roman"/>
                <a:sym typeface="Times New Roman"/>
              </a:rPr>
              <a:t>Ellerbe</a:t>
            </a:r>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303" name="Shape 303"/>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6339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7" name="Shape 317"/>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1" i="0" u="none" strike="noStrike" cap="none" baseline="0" dirty="0">
                <a:solidFill>
                  <a:schemeClr val="dk1"/>
                </a:solidFill>
                <a:latin typeface="Times New Roman"/>
                <a:ea typeface="Times New Roman"/>
                <a:cs typeface="Times New Roman"/>
                <a:sym typeface="Times New Roman"/>
              </a:rPr>
              <a:t>Artifacts</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people hunted with stone points and lightweight </a:t>
            </a:r>
            <a:r>
              <a:rPr lang="en-US" sz="1200" b="0" i="0" u="none" strike="noStrike" cap="none" baseline="0" dirty="0" smtClean="0">
                <a:solidFill>
                  <a:schemeClr val="dk1"/>
                </a:solidFill>
                <a:latin typeface="Times New Roman"/>
                <a:ea typeface="Times New Roman"/>
                <a:cs typeface="Times New Roman"/>
                <a:sym typeface="Times New Roman"/>
              </a:rPr>
              <a:t>spears or darts. </a:t>
            </a:r>
            <a:r>
              <a:rPr lang="en-US" sz="1200" b="0" i="0" u="none" strike="noStrike" cap="none" baseline="0" dirty="0">
                <a:solidFill>
                  <a:schemeClr val="dk1"/>
                </a:solidFill>
                <a:latin typeface="Times New Roman"/>
                <a:ea typeface="Times New Roman"/>
                <a:cs typeface="Times New Roman"/>
                <a:sym typeface="Times New Roman"/>
              </a:rPr>
              <a:t>Archaeologists discovered many stone points at Poverty Point. On the left are a few examples from the site. Poverty Point people attached stone points to long, slender pieces of wood to make spears. Sometimes the spears were thrown with the atlatl. </a:t>
            </a:r>
            <a:r>
              <a:rPr lang="en-US" sz="1200" b="0" i="0" u="none" strike="noStrike" cap="none" baseline="0" dirty="0" smtClean="0">
                <a:solidFill>
                  <a:schemeClr val="dk1"/>
                </a:solidFill>
                <a:latin typeface="Times New Roman"/>
                <a:ea typeface="Times New Roman"/>
                <a:cs typeface="Times New Roman"/>
                <a:sym typeface="Times New Roman"/>
              </a:rPr>
              <a:t>The spears were </a:t>
            </a:r>
            <a:r>
              <a:rPr lang="en-US" sz="1200" b="0" i="0" u="none" strike="noStrike" cap="none" baseline="0" dirty="0">
                <a:solidFill>
                  <a:schemeClr val="dk1"/>
                </a:solidFill>
                <a:latin typeface="Times New Roman"/>
                <a:ea typeface="Times New Roman"/>
                <a:cs typeface="Times New Roman"/>
                <a:sym typeface="Times New Roman"/>
              </a:rPr>
              <a:t>made of </a:t>
            </a:r>
            <a:r>
              <a:rPr lang="en-US" sz="1200" b="0" i="0" u="none" strike="noStrike" cap="none" baseline="0" dirty="0" smtClean="0">
                <a:solidFill>
                  <a:schemeClr val="dk1"/>
                </a:solidFill>
                <a:latin typeface="Times New Roman"/>
                <a:ea typeface="Times New Roman"/>
                <a:cs typeface="Times New Roman"/>
                <a:sym typeface="Times New Roman"/>
              </a:rPr>
              <a:t>wood or </a:t>
            </a:r>
            <a:r>
              <a:rPr lang="en-US" sz="1200" b="0" i="0" u="none" strike="noStrike" cap="none" baseline="0" dirty="0" smtClean="0">
                <a:solidFill>
                  <a:schemeClr val="dk1"/>
                </a:solidFill>
                <a:latin typeface="Times New Roman"/>
                <a:ea typeface="Times New Roman"/>
                <a:cs typeface="Times New Roman"/>
                <a:sym typeface="Times New Roman"/>
              </a:rPr>
              <a:t>cane while the atlatls were likely made of wood with antler or bone attachments. They </a:t>
            </a:r>
            <a:r>
              <a:rPr lang="en-US" sz="1200" b="0" i="0" u="none" strike="noStrike" cap="none" baseline="0" dirty="0">
                <a:solidFill>
                  <a:schemeClr val="dk1"/>
                </a:solidFill>
                <a:latin typeface="Times New Roman"/>
                <a:ea typeface="Times New Roman"/>
                <a:cs typeface="Times New Roman"/>
                <a:sym typeface="Times New Roman"/>
              </a:rPr>
              <a:t>increased the throwing power and distance of the spear. The people at Poverty Point used </a:t>
            </a:r>
            <a:r>
              <a:rPr lang="en-US" sz="1200" b="0" i="0" u="none" strike="noStrike" cap="none" baseline="0" dirty="0" err="1">
                <a:solidFill>
                  <a:schemeClr val="dk1"/>
                </a:solidFill>
                <a:latin typeface="Times New Roman"/>
                <a:ea typeface="Times New Roman"/>
                <a:cs typeface="Times New Roman"/>
                <a:sym typeface="Times New Roman"/>
              </a:rPr>
              <a:t>groundstone</a:t>
            </a:r>
            <a:r>
              <a:rPr lang="en-US" sz="1200" b="0" i="0" u="none" strike="noStrike" cap="none" baseline="0" dirty="0">
                <a:solidFill>
                  <a:schemeClr val="dk1"/>
                </a:solidFill>
                <a:latin typeface="Times New Roman"/>
                <a:ea typeface="Times New Roman"/>
                <a:cs typeface="Times New Roman"/>
                <a:sym typeface="Times New Roman"/>
              </a:rPr>
              <a:t> to make atlatl weights. The weights provided balance for the atlatl. On the right is a drawing of an atlatl, and an enlarged view of an atlatl weight.</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Image credits:</a:t>
            </a: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Stone points – © Jenny Ellerbe</a:t>
            </a: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Atlatl weight – Diana Greenlee</a:t>
            </a: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Atlatl – Paula McIver</a:t>
            </a:r>
            <a:endParaRPr lang="en-US" sz="1200" b="0" i="0" u="sng" strike="noStrike" cap="none" baseline="0" dirty="0">
              <a:solidFill>
                <a:schemeClr val="hlink"/>
              </a:solidFill>
              <a:latin typeface="Times New Roman"/>
              <a:ea typeface="Times New Roman"/>
              <a:cs typeface="Times New Roman"/>
              <a:sym typeface="Times New Roman"/>
              <a:hlinkClick r:id="rId3"/>
            </a:endParaRPr>
          </a:p>
        </p:txBody>
      </p:sp>
      <p:sp>
        <p:nvSpPr>
          <p:cNvPr id="318" name="Shape 31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16</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2540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8" name="Shape 328"/>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1"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Archaeologists found many </a:t>
            </a:r>
            <a:r>
              <a:rPr lang="en-US" sz="1200" b="0" i="0" u="none" strike="noStrike" cap="none" baseline="0" dirty="0" err="1">
                <a:solidFill>
                  <a:schemeClr val="dk1"/>
                </a:solidFill>
                <a:latin typeface="Times New Roman"/>
                <a:ea typeface="Times New Roman"/>
                <a:cs typeface="Times New Roman"/>
                <a:sym typeface="Times New Roman"/>
              </a:rPr>
              <a:t>groundstone</a:t>
            </a:r>
            <a:r>
              <a:rPr lang="en-US" sz="1200" b="0" i="0" u="none" strike="noStrike" cap="none" baseline="0" dirty="0">
                <a:solidFill>
                  <a:schemeClr val="dk1"/>
                </a:solidFill>
                <a:latin typeface="Times New Roman"/>
                <a:ea typeface="Times New Roman"/>
                <a:cs typeface="Times New Roman"/>
                <a:sym typeface="Times New Roman"/>
              </a:rPr>
              <a:t> artifacts at Poverty Point. The people shaped and ground the stone using other stones and water or sand. There were decorations on some of the ground stone.</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Archaeologists found flat, oblong stone artifacts called </a:t>
            </a:r>
            <a:r>
              <a:rPr lang="en-US" sz="1200" b="0" i="0" u="none" strike="noStrike" cap="none" baseline="0" dirty="0" err="1">
                <a:solidFill>
                  <a:schemeClr val="dk1"/>
                </a:solidFill>
                <a:latin typeface="Times New Roman"/>
                <a:ea typeface="Times New Roman"/>
                <a:cs typeface="Times New Roman"/>
                <a:sym typeface="Times New Roman"/>
              </a:rPr>
              <a:t>gorgets</a:t>
            </a:r>
            <a:r>
              <a:rPr lang="en-US" sz="1200" b="0" i="0" u="none" strike="noStrike" cap="none" baseline="0" dirty="0">
                <a:solidFill>
                  <a:schemeClr val="dk1"/>
                </a:solidFill>
                <a:latin typeface="Times New Roman"/>
                <a:ea typeface="Times New Roman"/>
                <a:cs typeface="Times New Roman"/>
                <a:sym typeface="Times New Roman"/>
              </a:rPr>
              <a:t>. Poverty Point people might have used them as personal art worn around the neck, like jewelry. Here are some examples of </a:t>
            </a:r>
            <a:r>
              <a:rPr lang="en-US" sz="1200" b="0" i="0" u="none" strike="noStrike" cap="none" baseline="0" dirty="0" err="1">
                <a:solidFill>
                  <a:schemeClr val="dk1"/>
                </a:solidFill>
                <a:latin typeface="Times New Roman"/>
                <a:ea typeface="Times New Roman"/>
                <a:cs typeface="Times New Roman"/>
                <a:sym typeface="Times New Roman"/>
              </a:rPr>
              <a:t>gorgets</a:t>
            </a:r>
            <a:r>
              <a:rPr lang="en-US" sz="1200" b="0" i="0" u="none" strike="noStrike" cap="none" baseline="0" dirty="0">
                <a:solidFill>
                  <a:schemeClr val="dk1"/>
                </a:solidFill>
                <a:latin typeface="Times New Roman"/>
                <a:ea typeface="Times New Roman"/>
                <a:cs typeface="Times New Roman"/>
                <a:sym typeface="Times New Roman"/>
              </a:rPr>
              <a:t> found at Poverty Point. The close up image shows designs found on one item.</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Image credit: © Jenny Ellerbe</a:t>
            </a:r>
          </a:p>
        </p:txBody>
      </p:sp>
      <p:sp>
        <p:nvSpPr>
          <p:cNvPr id="329" name="Shape 329"/>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17</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0642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7" name="Shape 337"/>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1"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Archaeologists found </a:t>
            </a:r>
            <a:r>
              <a:rPr lang="en-US" sz="1200" b="0" i="0" u="none" strike="noStrike" cap="none" baseline="0" dirty="0" err="1">
                <a:solidFill>
                  <a:schemeClr val="dk1"/>
                </a:solidFill>
                <a:latin typeface="Times New Roman"/>
                <a:ea typeface="Times New Roman"/>
                <a:cs typeface="Times New Roman"/>
                <a:sym typeface="Times New Roman"/>
              </a:rPr>
              <a:t>groundstone</a:t>
            </a:r>
            <a:r>
              <a:rPr lang="en-US" sz="1200" b="0" i="0" u="none" strike="noStrike" cap="none" baseline="0" dirty="0">
                <a:solidFill>
                  <a:schemeClr val="dk1"/>
                </a:solidFill>
                <a:latin typeface="Times New Roman"/>
                <a:ea typeface="Times New Roman"/>
                <a:cs typeface="Times New Roman"/>
                <a:sym typeface="Times New Roman"/>
              </a:rPr>
              <a:t> plummets at Poverty Point. Initially, plummets were thought to have served as bola or net weights, likely on fishing line or cast nets, or as </a:t>
            </a:r>
            <a:r>
              <a:rPr lang="en-US" sz="1200" b="0" i="0" u="none" strike="noStrike" cap="none" baseline="0" dirty="0" err="1">
                <a:solidFill>
                  <a:schemeClr val="dk1"/>
                </a:solidFill>
                <a:latin typeface="Times New Roman"/>
                <a:ea typeface="Times New Roman"/>
                <a:cs typeface="Times New Roman"/>
                <a:sym typeface="Times New Roman"/>
              </a:rPr>
              <a:t>charmstones</a:t>
            </a:r>
            <a:r>
              <a:rPr lang="en-US" sz="1200" b="0" i="0" u="none" strike="noStrike" cap="none" baseline="0" dirty="0">
                <a:solidFill>
                  <a:schemeClr val="dk1"/>
                </a:solidFill>
                <a:latin typeface="Times New Roman"/>
                <a:ea typeface="Times New Roman"/>
                <a:cs typeface="Times New Roman"/>
                <a:sym typeface="Times New Roman"/>
              </a:rPr>
              <a:t> for religious ceremonies. However, recent analyses suggest </a:t>
            </a:r>
            <a:r>
              <a:rPr lang="en-US" sz="1200" b="0" i="0" u="none" strike="noStrike" cap="none" baseline="0" dirty="0" smtClean="0">
                <a:solidFill>
                  <a:schemeClr val="dk1"/>
                </a:solidFill>
                <a:latin typeface="Times New Roman"/>
                <a:ea typeface="Times New Roman"/>
                <a:cs typeface="Times New Roman"/>
                <a:sym typeface="Times New Roman"/>
              </a:rPr>
              <a:t>some may have been used as loom weights. </a:t>
            </a: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Image credit: © Jenny Ellerbe</a:t>
            </a:r>
          </a:p>
        </p:txBody>
      </p:sp>
      <p:sp>
        <p:nvSpPr>
          <p:cNvPr id="338" name="Shape 33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18</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427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6" name="Shape 346"/>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Archaeologists discovered </a:t>
            </a:r>
            <a:r>
              <a:rPr lang="en-US" sz="1200" b="0" i="0" u="none" strike="noStrike" cap="none" baseline="0" dirty="0" err="1">
                <a:solidFill>
                  <a:schemeClr val="dk1"/>
                </a:solidFill>
                <a:latin typeface="Times New Roman"/>
                <a:ea typeface="Times New Roman"/>
                <a:cs typeface="Times New Roman"/>
                <a:sym typeface="Times New Roman"/>
              </a:rPr>
              <a:t>groundstone</a:t>
            </a:r>
            <a:r>
              <a:rPr lang="en-US" sz="1200" b="0" i="0" u="none" strike="noStrike" cap="none" baseline="0" dirty="0">
                <a:solidFill>
                  <a:schemeClr val="dk1"/>
                </a:solidFill>
                <a:latin typeface="Times New Roman"/>
                <a:ea typeface="Times New Roman"/>
                <a:cs typeface="Times New Roman"/>
                <a:sym typeface="Times New Roman"/>
              </a:rPr>
              <a:t> </a:t>
            </a:r>
            <a:r>
              <a:rPr lang="en-US" sz="1200" b="0" i="0" u="none" strike="noStrike" cap="none" baseline="0" dirty="0" err="1">
                <a:solidFill>
                  <a:schemeClr val="dk1"/>
                </a:solidFill>
                <a:latin typeface="Times New Roman"/>
                <a:ea typeface="Times New Roman"/>
                <a:cs typeface="Times New Roman"/>
                <a:sym typeface="Times New Roman"/>
              </a:rPr>
              <a:t>celts</a:t>
            </a:r>
            <a:r>
              <a:rPr lang="en-US" sz="1200" b="0" i="0" u="none" strike="noStrike" cap="none" baseline="0" dirty="0">
                <a:solidFill>
                  <a:schemeClr val="dk1"/>
                </a:solidFill>
                <a:latin typeface="Times New Roman"/>
                <a:ea typeface="Times New Roman"/>
                <a:cs typeface="Times New Roman"/>
                <a:sym typeface="Times New Roman"/>
              </a:rPr>
              <a:t> at Poverty Point. A </a:t>
            </a:r>
            <a:r>
              <a:rPr lang="en-US" sz="1200" b="0" i="0" u="none" strike="noStrike" cap="none" baseline="0" dirty="0" err="1">
                <a:solidFill>
                  <a:schemeClr val="dk1"/>
                </a:solidFill>
                <a:latin typeface="Times New Roman"/>
                <a:ea typeface="Times New Roman"/>
                <a:cs typeface="Times New Roman"/>
                <a:sym typeface="Times New Roman"/>
              </a:rPr>
              <a:t>celt</a:t>
            </a:r>
            <a:r>
              <a:rPr lang="en-US" sz="1200" b="0" i="0" u="none" strike="noStrike" cap="none" baseline="0" dirty="0">
                <a:solidFill>
                  <a:schemeClr val="dk1"/>
                </a:solidFill>
                <a:latin typeface="Times New Roman"/>
                <a:ea typeface="Times New Roman"/>
                <a:cs typeface="Times New Roman"/>
                <a:sym typeface="Times New Roman"/>
              </a:rPr>
              <a:t> is a kind of tool, like an axe. They were used for chopping or shaping wood and might have been used as hoes for grubbing tubers or loosening soil for removing dirt. </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Image credit: © Jenny Ellerbe</a:t>
            </a:r>
          </a:p>
        </p:txBody>
      </p:sp>
      <p:sp>
        <p:nvSpPr>
          <p:cNvPr id="347" name="Shape 347"/>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19</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74045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7" name="Shape 107"/>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In this module, we’ll take a look at the people, landscape features, and artifacts from Poverty Point. You will learn what archaeologists have discovered, and what these discoveries tell us about this unique site.</a:t>
            </a:r>
          </a:p>
          <a:p>
            <a:pPr marL="0" marR="0" lvl="0" indent="0" algn="l" rtl="0">
              <a:spcBef>
                <a:spcPts val="0"/>
              </a:spcBef>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baseline="0" dirty="0" smtClean="0">
                <a:solidFill>
                  <a:schemeClr val="dk1"/>
                </a:solidFill>
                <a:latin typeface="Times New Roman"/>
                <a:ea typeface="Times New Roman"/>
                <a:cs typeface="Times New Roman"/>
                <a:sym typeface="Times New Roman"/>
              </a:rPr>
              <a:t>This is a painting of what everyday life might have been like for the people of Poverty Point. </a:t>
            </a:r>
            <a:r>
              <a:rPr lang="en-US" sz="1200" b="0" i="0" u="none" strike="noStrike" kern="1200" dirty="0" smtClean="0">
                <a:solidFill>
                  <a:schemeClr val="tx1"/>
                </a:solidFill>
                <a:effectLst/>
                <a:latin typeface="+mn-lt"/>
                <a:ea typeface="+mn-ea"/>
                <a:cs typeface="+mn-cs"/>
              </a:rPr>
              <a:t>Thanks to animal and plant remains, we know their diet consisted largely of fish, turtles, deer, opossum, gray squirrel, hickory nuts, aquatic tubers, and persimmon, along with other</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wild foods. Most of the animal bones found on-site were from locally caught fish.</a:t>
            </a: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Image credit: Martin Pate</a:t>
            </a:r>
          </a:p>
          <a:p>
            <a:pPr marL="0" marR="0" lvl="0" indent="0" algn="l" rtl="0">
              <a:spcBef>
                <a:spcPts val="0"/>
              </a:spcBef>
              <a:buSzPct val="25000"/>
              <a:buNone/>
            </a:pPr>
            <a:endParaRPr lang="en-US" sz="1200" b="0" i="0" u="none" strike="noStrike" kern="1200" cap="none" baseline="0" dirty="0" smtClean="0">
              <a:solidFill>
                <a:schemeClr val="tx1"/>
              </a:solidFill>
              <a:effectLst/>
              <a:latin typeface="+mn-lt"/>
              <a:ea typeface="+mn-ea"/>
              <a:cs typeface="+mn-cs"/>
              <a:sym typeface="Times New Roman"/>
            </a:endParaRPr>
          </a:p>
          <a:p>
            <a:pPr marL="0" marR="0" lvl="0" indent="0" algn="l" rtl="0">
              <a:spcBef>
                <a:spcPts val="0"/>
              </a:spcBef>
              <a:buSzPct val="25000"/>
              <a:buNone/>
            </a:pP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08" name="Shape 10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7905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6" name="Shape 356"/>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The pot-bellied, owls, are considered a classic artifact of the Poverty Point culture. Nearly thirty owls have been recovered. However, most were found at sites spanning from eastern Florida to western Louisiana. All recovered pendants are surface finds. None of the pendants were found during an excavation. Each piece has a hole in the back. It could have been worn as a necklace or decoration. The largest owl is 1.1 inches tall. </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Image credit: © Jenny Ellerbe</a:t>
            </a:r>
          </a:p>
        </p:txBody>
      </p:sp>
      <p:sp>
        <p:nvSpPr>
          <p:cNvPr id="357" name="Shape 357"/>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20</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0179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5" name="Shape 365"/>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people made beads out of highly polished </a:t>
            </a:r>
            <a:r>
              <a:rPr lang="en-US" sz="1200" b="0" i="0" u="none" strike="noStrike" cap="none" baseline="0" dirty="0" err="1">
                <a:solidFill>
                  <a:schemeClr val="dk1"/>
                </a:solidFill>
                <a:latin typeface="Times New Roman"/>
                <a:ea typeface="Times New Roman"/>
                <a:cs typeface="Times New Roman"/>
                <a:sym typeface="Times New Roman"/>
              </a:rPr>
              <a:t>chert</a:t>
            </a:r>
            <a:r>
              <a:rPr lang="en-US" sz="1200" b="0" i="0" u="none" strike="noStrike" cap="none" baseline="0" dirty="0">
                <a:solidFill>
                  <a:schemeClr val="dk1"/>
                </a:solidFill>
                <a:latin typeface="Times New Roman"/>
                <a:ea typeface="Times New Roman"/>
                <a:cs typeface="Times New Roman"/>
                <a:sym typeface="Times New Roman"/>
              </a:rPr>
              <a:t> </a:t>
            </a:r>
            <a:r>
              <a:rPr lang="en-US" sz="1200" b="0" i="0" u="none" strike="noStrike" cap="none" baseline="0" dirty="0" smtClean="0">
                <a:solidFill>
                  <a:schemeClr val="dk1"/>
                </a:solidFill>
                <a:latin typeface="Times New Roman"/>
                <a:ea typeface="Times New Roman"/>
                <a:cs typeface="Times New Roman"/>
                <a:sym typeface="Times New Roman"/>
              </a:rPr>
              <a:t>stone, fired earth, steatite, galena, quartz, copper, and greenstone. Native Americans used a variety of tools (such as stone drills) and techniques to </a:t>
            </a:r>
            <a:r>
              <a:rPr lang="en-US" sz="1200" b="0" i="0" u="none" strike="noStrike" cap="none" baseline="0" dirty="0">
                <a:solidFill>
                  <a:schemeClr val="dk1"/>
                </a:solidFill>
                <a:latin typeface="Times New Roman"/>
                <a:ea typeface="Times New Roman"/>
                <a:cs typeface="Times New Roman"/>
                <a:sym typeface="Times New Roman"/>
              </a:rPr>
              <a:t>make the </a:t>
            </a:r>
            <a:r>
              <a:rPr lang="en-US" sz="1200" b="0" i="0" u="none" strike="noStrike" cap="none" baseline="0" dirty="0" smtClean="0">
                <a:solidFill>
                  <a:schemeClr val="dk1"/>
                </a:solidFill>
                <a:latin typeface="Times New Roman"/>
                <a:ea typeface="Times New Roman"/>
                <a:cs typeface="Times New Roman"/>
                <a:sym typeface="Times New Roman"/>
              </a:rPr>
              <a:t>holes. </a:t>
            </a:r>
            <a:r>
              <a:rPr lang="en-US" sz="1200" kern="1200" dirty="0" smtClean="0">
                <a:solidFill>
                  <a:schemeClr val="tx1"/>
                </a:solidFill>
                <a:effectLst/>
                <a:latin typeface="+mn-lt"/>
                <a:ea typeface="+mn-ea"/>
                <a:cs typeface="+mn-cs"/>
              </a:rPr>
              <a:t>One technique involved</a:t>
            </a:r>
            <a:r>
              <a:rPr lang="en-US" sz="1200" kern="1200" baseline="0" dirty="0" smtClean="0">
                <a:solidFill>
                  <a:schemeClr val="tx1"/>
                </a:solidFill>
                <a:effectLst/>
                <a:latin typeface="+mn-lt"/>
                <a:ea typeface="+mn-ea"/>
                <a:cs typeface="+mn-cs"/>
              </a:rPr>
              <a:t> the use of a hollow bit, likely cane and sand, to make the hole. </a:t>
            </a:r>
            <a:r>
              <a:rPr lang="en-US" sz="1200" b="0" i="0" u="none" strike="noStrike" cap="none" baseline="0" dirty="0" smtClean="0">
                <a:solidFill>
                  <a:schemeClr val="dk1"/>
                </a:solidFill>
                <a:latin typeface="Times New Roman"/>
                <a:ea typeface="Times New Roman"/>
                <a:cs typeface="Times New Roman"/>
                <a:sym typeface="Times New Roman"/>
              </a:rPr>
              <a:t>They </a:t>
            </a:r>
            <a:r>
              <a:rPr lang="en-US" sz="1200" b="0" i="0" u="none" strike="noStrike" cap="none" baseline="0" dirty="0">
                <a:solidFill>
                  <a:schemeClr val="dk1"/>
                </a:solidFill>
                <a:latin typeface="Times New Roman"/>
                <a:ea typeface="Times New Roman"/>
                <a:cs typeface="Times New Roman"/>
                <a:sym typeface="Times New Roman"/>
              </a:rPr>
              <a:t>might have worn the beads around the neck, like </a:t>
            </a:r>
            <a:r>
              <a:rPr lang="en-US" sz="1200" b="0" i="0" u="none" strike="noStrike" cap="none" baseline="0" dirty="0" smtClean="0">
                <a:solidFill>
                  <a:schemeClr val="dk1"/>
                </a:solidFill>
                <a:latin typeface="Times New Roman"/>
                <a:ea typeface="Times New Roman"/>
                <a:cs typeface="Times New Roman"/>
                <a:sym typeface="Times New Roman"/>
              </a:rPr>
              <a:t>jewelry, or attached to clothing.</a:t>
            </a: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Image credit: ©Jenny Ellerbe</a:t>
            </a:r>
          </a:p>
        </p:txBody>
      </p:sp>
      <p:sp>
        <p:nvSpPr>
          <p:cNvPr id="366" name="Shape 366"/>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201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4" name="Shape 374"/>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In Louisiana, ceramic pottery was just beginning to be made at the time of Poverty Point. Archaeologists did not find much of it at the site. Poverty Point people used more stone bowls to cook and store food than pottery containers. The stone bowls were brought from northern Georgia or Alabama. They are made of </a:t>
            </a:r>
            <a:r>
              <a:rPr lang="en-US" sz="1200" b="0" i="0" u="none" strike="noStrike" cap="none" baseline="0" dirty="0" smtClean="0">
                <a:solidFill>
                  <a:schemeClr val="dk1"/>
                </a:solidFill>
                <a:latin typeface="Times New Roman"/>
                <a:ea typeface="Times New Roman"/>
                <a:cs typeface="Times New Roman"/>
                <a:sym typeface="Times New Roman"/>
              </a:rPr>
              <a:t>steatite, or soapstone, </a:t>
            </a:r>
            <a:r>
              <a:rPr lang="en-US" sz="1200" b="0" i="0" u="none" strike="noStrike" cap="none" baseline="0" dirty="0">
                <a:solidFill>
                  <a:schemeClr val="dk1"/>
                </a:solidFill>
                <a:latin typeface="Times New Roman"/>
                <a:ea typeface="Times New Roman"/>
                <a:cs typeface="Times New Roman"/>
                <a:sym typeface="Times New Roman"/>
              </a:rPr>
              <a:t>a stone that is very soft and easy to carve. Here is an example of a steatite stone bowl.</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Image credit: © Jenny Ellerbe</a:t>
            </a:r>
          </a:p>
        </p:txBody>
      </p:sp>
      <p:sp>
        <p:nvSpPr>
          <p:cNvPr id="375" name="Shape 375"/>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0391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8" name="Shape 388"/>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Archaeologists discovered small stone tools called </a:t>
            </a:r>
            <a:r>
              <a:rPr lang="en-US" sz="1200" b="0" i="0" u="none" strike="noStrike" cap="none" baseline="0" dirty="0" err="1">
                <a:solidFill>
                  <a:schemeClr val="dk1"/>
                </a:solidFill>
                <a:latin typeface="Times New Roman"/>
                <a:ea typeface="Times New Roman"/>
                <a:cs typeface="Times New Roman"/>
                <a:sym typeface="Times New Roman"/>
              </a:rPr>
              <a:t>microliths</a:t>
            </a:r>
            <a:r>
              <a:rPr lang="en-US" sz="1200" b="0" i="0" u="none" strike="noStrike" cap="none" baseline="0" dirty="0">
                <a:solidFill>
                  <a:schemeClr val="dk1"/>
                </a:solidFill>
                <a:latin typeface="Times New Roman"/>
                <a:ea typeface="Times New Roman"/>
                <a:cs typeface="Times New Roman"/>
                <a:sym typeface="Times New Roman"/>
              </a:rPr>
              <a:t>. “Micro” means small and “</a:t>
            </a:r>
            <a:r>
              <a:rPr lang="en-US" sz="1200" b="0" i="0" u="none" strike="noStrike" cap="none" baseline="0" dirty="0" err="1">
                <a:solidFill>
                  <a:schemeClr val="dk1"/>
                </a:solidFill>
                <a:latin typeface="Times New Roman"/>
                <a:ea typeface="Times New Roman"/>
                <a:cs typeface="Times New Roman"/>
                <a:sym typeface="Times New Roman"/>
              </a:rPr>
              <a:t>lith</a:t>
            </a:r>
            <a:r>
              <a:rPr lang="en-US" sz="1200" b="0" i="0" u="none" strike="noStrike" cap="none" baseline="0" dirty="0">
                <a:solidFill>
                  <a:schemeClr val="dk1"/>
                </a:solidFill>
                <a:latin typeface="Times New Roman"/>
                <a:ea typeface="Times New Roman"/>
                <a:cs typeface="Times New Roman"/>
                <a:sym typeface="Times New Roman"/>
              </a:rPr>
              <a:t>” means stone. In this photograph we see microliths for </a:t>
            </a:r>
            <a:r>
              <a:rPr lang="en-US" sz="1200" b="0" i="0" u="none" strike="noStrike" cap="none" baseline="0" dirty="0" smtClean="0">
                <a:solidFill>
                  <a:schemeClr val="dk1"/>
                </a:solidFill>
                <a:latin typeface="Times New Roman"/>
                <a:ea typeface="Times New Roman"/>
                <a:cs typeface="Times New Roman"/>
                <a:sym typeface="Times New Roman"/>
              </a:rPr>
              <a:t>cutting </a:t>
            </a:r>
            <a:r>
              <a:rPr lang="en-US" sz="1200" b="0" i="0" u="none" strike="noStrike" cap="none" baseline="0" dirty="0">
                <a:solidFill>
                  <a:schemeClr val="dk1"/>
                </a:solidFill>
                <a:latin typeface="Times New Roman"/>
                <a:ea typeface="Times New Roman"/>
                <a:cs typeface="Times New Roman"/>
                <a:sym typeface="Times New Roman"/>
              </a:rPr>
              <a:t>or scraping. </a:t>
            </a:r>
            <a:r>
              <a:rPr lang="en-US" sz="1200" b="0" i="0" u="none" strike="noStrike" cap="none" baseline="0" dirty="0" err="1" smtClean="0">
                <a:solidFill>
                  <a:schemeClr val="dk1"/>
                </a:solidFill>
                <a:latin typeface="Times New Roman"/>
                <a:ea typeface="Times New Roman"/>
                <a:cs typeface="Times New Roman"/>
                <a:sym typeface="Times New Roman"/>
              </a:rPr>
              <a:t>Microblades</a:t>
            </a:r>
            <a:r>
              <a:rPr lang="en-US" sz="1200" b="0" i="0" u="none" strike="noStrike" cap="none" baseline="0" dirty="0" smtClean="0">
                <a:solidFill>
                  <a:schemeClr val="dk1"/>
                </a:solidFill>
                <a:latin typeface="Times New Roman"/>
                <a:ea typeface="Times New Roman"/>
                <a:cs typeface="Times New Roman"/>
                <a:sym typeface="Times New Roman"/>
              </a:rPr>
              <a:t> </a:t>
            </a:r>
            <a:r>
              <a:rPr lang="en-US" sz="1200" b="0" i="0" u="none" strike="noStrike" cap="none" baseline="0" dirty="0">
                <a:solidFill>
                  <a:schemeClr val="dk1"/>
                </a:solidFill>
                <a:latin typeface="Times New Roman"/>
                <a:ea typeface="Times New Roman"/>
                <a:cs typeface="Times New Roman"/>
                <a:sym typeface="Times New Roman"/>
              </a:rPr>
              <a:t>have sharp edges and were multipurpose tools.</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Image credit: © Jenny Ellerbe</a:t>
            </a:r>
          </a:p>
        </p:txBody>
      </p:sp>
      <p:sp>
        <p:nvSpPr>
          <p:cNvPr id="389" name="Shape 389"/>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946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8" name="Shape 398"/>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baseline="0" dirty="0">
                <a:solidFill>
                  <a:schemeClr val="dk1"/>
                </a:solidFill>
                <a:latin typeface="Times New Roman"/>
                <a:ea typeface="Times New Roman"/>
                <a:cs typeface="Times New Roman"/>
                <a:sym typeface="Times New Roman"/>
              </a:rPr>
              <a:t>Among the most numerous artifacts at Poverty Point were </a:t>
            </a:r>
            <a:r>
              <a:rPr lang="en-US" sz="1200" b="0" i="0" u="none" strike="noStrike" cap="none" baseline="0" dirty="0" smtClean="0">
                <a:solidFill>
                  <a:schemeClr val="dk1"/>
                </a:solidFill>
                <a:latin typeface="Times New Roman"/>
                <a:ea typeface="Times New Roman"/>
                <a:cs typeface="Times New Roman"/>
                <a:sym typeface="Times New Roman"/>
              </a:rPr>
              <a:t>fired-earth objects. </a:t>
            </a:r>
            <a:r>
              <a:rPr lang="en-US" sz="1200" b="0" i="0" u="none" strike="noStrike" cap="none" baseline="0" dirty="0">
                <a:solidFill>
                  <a:schemeClr val="dk1"/>
                </a:solidFill>
                <a:latin typeface="Times New Roman"/>
                <a:ea typeface="Times New Roman"/>
                <a:cs typeface="Times New Roman"/>
                <a:sym typeface="Times New Roman"/>
              </a:rPr>
              <a:t>Archaeologists call them Poverty Point Objects, or PPOs for short. Poverty Point people used them for cooking, serving as replacements for the the popular method of heating stones. They made PPOs from </a:t>
            </a:r>
            <a:r>
              <a:rPr lang="en-US" sz="1200" b="0" i="0" u="none" strike="noStrike" cap="none" baseline="0" dirty="0" smtClean="0">
                <a:solidFill>
                  <a:schemeClr val="dk1"/>
                </a:solidFill>
                <a:latin typeface="Times New Roman"/>
                <a:ea typeface="Times New Roman"/>
                <a:cs typeface="Times New Roman"/>
                <a:sym typeface="Times New Roman"/>
              </a:rPr>
              <a:t>a sediment called loess (pronounced “</a:t>
            </a:r>
            <a:r>
              <a:rPr lang="en-US" sz="1200" b="0" i="0" u="none" strike="noStrike" cap="none" baseline="0" dirty="0" err="1" smtClean="0">
                <a:solidFill>
                  <a:schemeClr val="dk1"/>
                </a:solidFill>
                <a:latin typeface="Times New Roman"/>
                <a:ea typeface="Times New Roman"/>
                <a:cs typeface="Times New Roman"/>
                <a:sym typeface="Times New Roman"/>
              </a:rPr>
              <a:t>luss</a:t>
            </a:r>
            <a:r>
              <a:rPr lang="en-US" sz="1200" b="0" i="0" u="none" strike="noStrike" cap="none" baseline="0" dirty="0" smtClean="0">
                <a:solidFill>
                  <a:schemeClr val="dk1"/>
                </a:solidFill>
                <a:latin typeface="Times New Roman"/>
                <a:ea typeface="Times New Roman"/>
                <a:cs typeface="Times New Roman"/>
                <a:sym typeface="Times New Roman"/>
              </a:rPr>
              <a:t>”). This sediment </a:t>
            </a:r>
            <a:r>
              <a:rPr lang="en-US" sz="1200" b="0" i="0" u="none" strike="noStrike" cap="none" baseline="0" smtClean="0">
                <a:solidFill>
                  <a:schemeClr val="dk1"/>
                </a:solidFill>
                <a:latin typeface="Times New Roman"/>
                <a:ea typeface="Times New Roman"/>
                <a:cs typeface="Times New Roman"/>
                <a:sym typeface="Times New Roman"/>
              </a:rPr>
              <a:t>is </a:t>
            </a:r>
            <a:r>
              <a:rPr lang="en-US" sz="1200" b="0" i="0" u="none" strike="noStrike" cap="none" baseline="0" smtClean="0">
                <a:solidFill>
                  <a:schemeClr val="dk1"/>
                </a:solidFill>
                <a:latin typeface="Times New Roman"/>
                <a:ea typeface="Times New Roman"/>
                <a:cs typeface="Times New Roman"/>
                <a:sym typeface="Times New Roman"/>
              </a:rPr>
              <a:t>predominantly </a:t>
            </a:r>
            <a:r>
              <a:rPr lang="en-US" sz="1200" b="0" i="0" u="none" strike="noStrike" cap="none" baseline="0" dirty="0" smtClean="0">
                <a:solidFill>
                  <a:schemeClr val="dk1"/>
                </a:solidFill>
                <a:latin typeface="Times New Roman"/>
                <a:ea typeface="Times New Roman"/>
                <a:cs typeface="Times New Roman"/>
                <a:sym typeface="Times New Roman"/>
              </a:rPr>
              <a:t>windblown silt blown from the Mississippi River floodplain onto the </a:t>
            </a:r>
            <a:r>
              <a:rPr lang="en-US" sz="1200" kern="1200" dirty="0" smtClean="0">
                <a:solidFill>
                  <a:schemeClr val="tx1"/>
                </a:solidFill>
                <a:effectLst/>
                <a:latin typeface="+mn-lt"/>
                <a:ea typeface="+mn-ea"/>
                <a:cs typeface="+mn-cs"/>
              </a:rPr>
              <a:t>Maçon</a:t>
            </a:r>
            <a:r>
              <a:rPr lang="en-US" sz="1200" kern="1200" baseline="0" dirty="0" smtClean="0">
                <a:solidFill>
                  <a:schemeClr val="tx1"/>
                </a:solidFill>
                <a:effectLst/>
                <a:latin typeface="+mn-lt"/>
                <a:ea typeface="+mn-ea"/>
                <a:cs typeface="+mn-cs"/>
              </a:rPr>
              <a:t> Ridge thousands of years ago</a:t>
            </a:r>
            <a:r>
              <a:rPr lang="en-US" sz="1200" b="0" i="0" u="none" strike="noStrike" cap="none" baseline="0" dirty="0" smtClean="0">
                <a:solidFill>
                  <a:schemeClr val="dk1"/>
                </a:solidFill>
                <a:latin typeface="Times New Roman"/>
                <a:ea typeface="Times New Roman"/>
                <a:cs typeface="Times New Roman"/>
                <a:sym typeface="Times New Roman"/>
              </a:rPr>
              <a:t>. </a:t>
            </a:r>
            <a:r>
              <a:rPr lang="en-US" sz="1200" b="0" i="0" u="none" strike="noStrike" cap="none" baseline="0" dirty="0" smtClean="0">
                <a:solidFill>
                  <a:schemeClr val="dk1"/>
                </a:solidFill>
                <a:latin typeface="Times New Roman"/>
                <a:ea typeface="Times New Roman"/>
                <a:cs typeface="Times New Roman"/>
                <a:sym typeface="Times New Roman"/>
              </a:rPr>
              <a:t>The Poverty Point people shaped </a:t>
            </a:r>
            <a:r>
              <a:rPr lang="en-US" sz="1200" b="0" i="0" u="none" strike="noStrike" cap="none" baseline="0" dirty="0">
                <a:solidFill>
                  <a:schemeClr val="dk1"/>
                </a:solidFill>
                <a:latin typeface="Times New Roman"/>
                <a:ea typeface="Times New Roman"/>
                <a:cs typeface="Times New Roman"/>
                <a:sym typeface="Times New Roman"/>
              </a:rPr>
              <a:t>them into a variety of designs, the purpose of which is unknown. After the clay balls were hardened in a fire, they could be used like charcoal briquettes. They were placed in a shallow hole or earth oven, and a fire was built on top. After the flames died down, food was wrapped in leaves and put on the heated PPOs and covered with dirt. The heat from the PPOs cooked the food. Changing the number of PPOs was a way to control the temperature of food when cooking.</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Image credit: © Jenny Ellerbe</a:t>
            </a:r>
          </a:p>
        </p:txBody>
      </p:sp>
      <p:sp>
        <p:nvSpPr>
          <p:cNvPr id="399" name="Shape 399"/>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45615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7" name="Shape 407"/>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people also made small </a:t>
            </a:r>
            <a:r>
              <a:rPr lang="en-US" sz="1200" b="0" i="0" u="none" strike="noStrike" cap="none" baseline="0" dirty="0" smtClean="0">
                <a:solidFill>
                  <a:schemeClr val="dk1"/>
                </a:solidFill>
                <a:latin typeface="Times New Roman"/>
                <a:ea typeface="Times New Roman"/>
                <a:cs typeface="Times New Roman"/>
                <a:sym typeface="Times New Roman"/>
              </a:rPr>
              <a:t>figures from fired-earth. </a:t>
            </a:r>
            <a:r>
              <a:rPr lang="en-US" sz="1200" b="0" i="0" u="none" strike="noStrike" cap="none" baseline="0" dirty="0">
                <a:solidFill>
                  <a:schemeClr val="dk1"/>
                </a:solidFill>
                <a:latin typeface="Times New Roman"/>
                <a:ea typeface="Times New Roman"/>
                <a:cs typeface="Times New Roman"/>
                <a:sym typeface="Times New Roman"/>
              </a:rPr>
              <a:t>Many of the torsos resemble women. The heads are removed or missing from many of these figures. Archaeologists are not sure how the people used these figures, but they might have been for special purposes, like ceremonies.</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Image credit: © Jenny Ellerbe</a:t>
            </a:r>
          </a:p>
        </p:txBody>
      </p:sp>
      <p:sp>
        <p:nvSpPr>
          <p:cNvPr id="408" name="Shape 40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3434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5" name="Shape 425"/>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became a World Heritage site on June 22, 2014. This is a photograph of the World Heritage plaque. Only 23 sites in the U.S. are on the World Heritage Site list. Some sites you may recognize on the list are the Grand Canyon in Colorado (a natural site), Monticello in Virginia, (the home of Thomas Jefferson), the Pyramids of Giza (Egypt), and Stonehenge (England). The Poverty Point World Heritage Site is open to the public. Many artifacts discovered at the site are on display at the site’s museum. You can also tour the mounds. There are regular events scheduled at the site, such as flint knapping workshops and volunteer days for archaeology. You can find out more about this World Heritage Site at </a:t>
            </a:r>
            <a:r>
              <a:rPr lang="en-US" sz="1200" b="0" i="0" u="sng" strike="noStrike" cap="none" baseline="0" dirty="0">
                <a:solidFill>
                  <a:schemeClr val="hlink"/>
                </a:solidFill>
                <a:latin typeface="Times New Roman"/>
                <a:ea typeface="Times New Roman"/>
                <a:cs typeface="Times New Roman"/>
                <a:sym typeface="Times New Roman"/>
                <a:hlinkClick r:id="rId3"/>
              </a:rPr>
              <a:t>http://whc.unesco.org/en/list/1435</a:t>
            </a:r>
            <a:r>
              <a:rPr lang="en-US" sz="1200" b="0" i="0" u="none" strike="noStrike" cap="none" baseline="0" dirty="0">
                <a:solidFill>
                  <a:schemeClr val="dk1"/>
                </a:solidFill>
                <a:latin typeface="Times New Roman"/>
                <a:ea typeface="Times New Roman"/>
                <a:cs typeface="Times New Roman"/>
                <a:sym typeface="Times New Roman"/>
              </a:rPr>
              <a:t>.</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a:lnSpc>
                <a:spcPct val="115000"/>
              </a:lnSpc>
              <a:spcBef>
                <a:spcPts val="0"/>
              </a:spcBef>
              <a:spcAft>
                <a:spcPts val="1000"/>
              </a:spcAft>
            </a:pPr>
            <a:r>
              <a:rPr lang="en-US" sz="1200" b="0" i="0" u="none" strike="noStrike" cap="none" baseline="0" dirty="0">
                <a:solidFill>
                  <a:schemeClr val="dk1"/>
                </a:solidFill>
                <a:latin typeface="Times New Roman"/>
                <a:ea typeface="Times New Roman"/>
                <a:cs typeface="Times New Roman"/>
                <a:sym typeface="Times New Roman"/>
              </a:rPr>
              <a:t>If you’d like to know more about this unique site, visit </a:t>
            </a:r>
            <a:r>
              <a:rPr lang="en-US" sz="1200" u="sng" dirty="0">
                <a:solidFill>
                  <a:srgbClr val="0000FF"/>
                </a:solidFill>
                <a:effectLst/>
                <a:latin typeface="Times New Roman"/>
                <a:ea typeface="Calibri"/>
                <a:cs typeface="Times New Roman"/>
                <a:hlinkClick r:id="rId4"/>
              </a:rPr>
              <a:t>www.povertypoint.us</a:t>
            </a:r>
            <a:r>
              <a:rPr lang="en-US" sz="1200" u="none" dirty="0">
                <a:solidFill>
                  <a:srgbClr val="0000FF"/>
                </a:solidFill>
                <a:effectLst/>
                <a:latin typeface="Times New Roman"/>
                <a:ea typeface="Calibri"/>
                <a:cs typeface="Times New Roman"/>
              </a:rPr>
              <a:t>,</a:t>
            </a:r>
            <a:r>
              <a:rPr lang="en-US" sz="1200" u="none" baseline="0" dirty="0">
                <a:solidFill>
                  <a:srgbClr val="0000FF"/>
                </a:solidFill>
                <a:effectLst/>
                <a:latin typeface="Times New Roman"/>
                <a:ea typeface="Calibri"/>
                <a:cs typeface="Times New Roman"/>
              </a:rPr>
              <a:t> as well as t</a:t>
            </a:r>
            <a:r>
              <a:rPr lang="en-US" sz="1200" b="0" i="0" u="none" strike="noStrike" cap="none" baseline="0" dirty="0">
                <a:solidFill>
                  <a:schemeClr val="dk1"/>
                </a:solidFill>
                <a:latin typeface="Times New Roman"/>
                <a:ea typeface="Times New Roman"/>
                <a:cs typeface="Times New Roman"/>
                <a:sym typeface="Times New Roman"/>
              </a:rPr>
              <a:t>he interactive website exhibit at </a:t>
            </a:r>
            <a:r>
              <a:rPr lang="en-US" sz="1200" b="0" i="0" u="sng" strike="noStrike" cap="none" baseline="0" dirty="0">
                <a:solidFill>
                  <a:schemeClr val="hlink"/>
                </a:solidFill>
                <a:latin typeface="Times New Roman"/>
                <a:ea typeface="Times New Roman"/>
                <a:cs typeface="Times New Roman"/>
                <a:sym typeface="Times New Roman"/>
                <a:hlinkClick r:id="rId5"/>
              </a:rPr>
              <a:t>http://www.crt.la.gov/DiscoverArchaeology</a:t>
            </a:r>
            <a:r>
              <a:rPr lang="en-US" sz="1200" b="0" i="0" u="none" strike="noStrike" cap="none" baseline="0" dirty="0">
                <a:solidFill>
                  <a:schemeClr val="dk1"/>
                </a:solidFill>
                <a:latin typeface="Times New Roman"/>
                <a:ea typeface="Times New Roman"/>
                <a:cs typeface="Times New Roman"/>
                <a:sym typeface="Times New Roman"/>
              </a:rPr>
              <a:t>, KnowLA.org at </a:t>
            </a:r>
            <a:r>
              <a:rPr lang="en-US" sz="1200" u="sng" dirty="0">
                <a:solidFill>
                  <a:srgbClr val="0000FF"/>
                </a:solidFill>
                <a:effectLst/>
                <a:latin typeface="Times New Roman"/>
                <a:ea typeface="Calibri"/>
                <a:cs typeface="Times New Roman"/>
                <a:hlinkClick r:id="rId6"/>
              </a:rPr>
              <a:t>http://www.knowla.org/entry/540</a:t>
            </a:r>
            <a:r>
              <a:rPr lang="en-US" sz="1200" u="none" dirty="0">
                <a:solidFill>
                  <a:srgbClr val="0000FF"/>
                </a:solidFill>
                <a:effectLst/>
                <a:latin typeface="Times New Roman"/>
                <a:ea typeface="Calibri"/>
                <a:cs typeface="Times New Roman"/>
              </a:rPr>
              <a:t>,</a:t>
            </a:r>
            <a:r>
              <a:rPr lang="en-US" sz="1200" u="none" baseline="0" dirty="0">
                <a:solidFill>
                  <a:srgbClr val="0000FF"/>
                </a:solidFill>
                <a:effectLst/>
                <a:latin typeface="Times New Roman"/>
                <a:ea typeface="Calibri"/>
                <a:cs typeface="Times New Roman"/>
              </a:rPr>
              <a:t> </a:t>
            </a:r>
            <a:r>
              <a:rPr lang="en-US" sz="1200" b="0" i="0" u="none" strike="noStrike" cap="none" baseline="0" dirty="0">
                <a:solidFill>
                  <a:schemeClr val="hlink"/>
                </a:solidFill>
                <a:latin typeface="Times New Roman"/>
                <a:ea typeface="Times New Roman"/>
                <a:cs typeface="Times New Roman"/>
                <a:sym typeface="Times New Roman"/>
              </a:rPr>
              <a:t>and the Office of State Parks website at </a:t>
            </a:r>
            <a:r>
              <a:rPr lang="en-US" sz="1200" u="sng" dirty="0">
                <a:solidFill>
                  <a:srgbClr val="0000FF"/>
                </a:solidFill>
                <a:effectLst/>
                <a:latin typeface="Times New Roman"/>
                <a:ea typeface="Calibri"/>
                <a:hlinkClick r:id="rId7"/>
              </a:rPr>
              <a:t>http://www.crt.state.la.us/louisiana-state-parks/historic-sites/poverty-point-state-historic-site/index</a:t>
            </a:r>
            <a:r>
              <a:rPr lang="en-US" sz="1200" u="none" dirty="0">
                <a:solidFill>
                  <a:srgbClr val="0000FF"/>
                </a:solidFill>
                <a:effectLst/>
                <a:latin typeface="Times New Roman"/>
                <a:ea typeface="Calibri"/>
              </a:rPr>
              <a:t>.</a:t>
            </a:r>
            <a:endParaRPr lang="en-US" sz="1200" b="0" i="0" u="sng" strike="noStrike" cap="none" baseline="0" dirty="0">
              <a:solidFill>
                <a:schemeClr val="hlink"/>
              </a:solidFill>
              <a:latin typeface="Times New Roman"/>
              <a:ea typeface="Times New Roman"/>
              <a:cs typeface="Times New Roman"/>
              <a:sym typeface="Times New Roman"/>
            </a:endParaRP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Image credit: Louisiana Office of Culture, Recreation and Tourism</a:t>
            </a:r>
          </a:p>
        </p:txBody>
      </p:sp>
      <p:sp>
        <p:nvSpPr>
          <p:cNvPr id="426" name="Shape 426"/>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26</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0259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Archaeologists learned how the people built the site and some of what they did there. For example, the people who built the earth mounds used many basket loads of soil. Artifacts left behind showed that many people lived at the site. Some artifacts may have been for special purposes, like ceremonies.</a:t>
            </a:r>
          </a:p>
          <a:p>
            <a:pPr marL="0" marR="0" lvl="0" indent="0" algn="l" rtl="0">
              <a:spcBef>
                <a:spcPts val="0"/>
              </a:spcBef>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Here are two paintings illustrating life at Poverty Point. In the top picture we see people using basket loads of soil to build the earth mounds. The soil came from the ground surface near the mound that was being built. In the other picture we see how the people might have looked, and get an idea of the activities that took place at Poverty Point.</a:t>
            </a:r>
          </a:p>
          <a:p>
            <a:pPr marL="0" marR="0" lvl="0" indent="0" algn="l" rtl="0">
              <a:spcBef>
                <a:spcPts val="0"/>
              </a:spcBef>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Image credit: Martin Pate</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53" name="Shape 153"/>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8477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1" i="0" u="none" strike="noStrike" cap="none" baseline="0" dirty="0" smtClean="0">
                <a:solidFill>
                  <a:schemeClr val="dk1"/>
                </a:solidFill>
                <a:latin typeface="Times New Roman"/>
                <a:ea typeface="Times New Roman"/>
                <a:cs typeface="Times New Roman"/>
                <a:sym typeface="Times New Roman"/>
              </a:rPr>
              <a:t>Landscape</a:t>
            </a: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 </a:t>
            </a: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Large earth mounds are an important feature of Poverty Point. This is a LiDAR map of Poverty Point where you can easily see the mounds. Light detection and ranging, or LiDAR, can record features on the surface of the earth. LiDAR uses light in the form of laser pulses to make a three-dimensional image of the earth’s surface. Experts can take these images from an aircraft or from a satellite.</a:t>
            </a:r>
          </a:p>
          <a:p>
            <a:pPr marL="0" marR="0" lvl="0" indent="0" algn="l" rtl="0">
              <a:spcBef>
                <a:spcPts val="0"/>
              </a:spcBef>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Poverty Point people built five mounds at the site. They are labeled A, B, C, E, and F. Mound D was built nearly 2000 years later. The earthworks cover an area of about 350 acres. We’ll take a closer look at these earth mounds in the next few slides.</a:t>
            </a: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Image credit: LiDAR data courtesy of FEMA and the state of Louisiana, distributed by “Atlas: The Louisiana Statewide GIS,” LSU CADGIS Research Laboratory, Baton Rouge, Louisiana</a:t>
            </a:r>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163" name="Shape 163"/>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5168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Mound B is the oldest mound at the site. Mound B is 180 feet in diameter at the base, and 20 feet tall. Radiocarbon dated samples indicated the mound was built around 1650 B.C. The Poverty Point people built the mound in seven construction phases.</a:t>
            </a:r>
          </a:p>
          <a:p>
            <a:pPr marL="0" marR="0" lvl="0" indent="0" algn="l" rtl="0">
              <a:spcBef>
                <a:spcPts val="0"/>
              </a:spcBef>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The floors of some of these construction phases had </a:t>
            </a:r>
            <a:r>
              <a:rPr lang="en-US" sz="1200" b="0" i="0" u="none" strike="noStrike" cap="none" baseline="0" dirty="0" err="1" smtClean="0">
                <a:solidFill>
                  <a:schemeClr val="dk1"/>
                </a:solidFill>
                <a:latin typeface="Times New Roman"/>
                <a:ea typeface="Times New Roman"/>
                <a:cs typeface="Times New Roman"/>
                <a:sym typeface="Times New Roman"/>
              </a:rPr>
              <a:t>firepits</a:t>
            </a:r>
            <a:r>
              <a:rPr lang="en-US" sz="1200" b="0" i="0" u="none" strike="noStrike" cap="none" baseline="0" dirty="0" smtClean="0">
                <a:solidFill>
                  <a:schemeClr val="dk1"/>
                </a:solidFill>
                <a:latin typeface="Times New Roman"/>
                <a:ea typeface="Times New Roman"/>
                <a:cs typeface="Times New Roman"/>
                <a:sym typeface="Times New Roman"/>
              </a:rPr>
              <a:t>, charcoal and postholes. This evidence indicates that activities did take place there. In at least three construction phases the top of the mound was flat. In the final construction phase, the mound top was made round, in the shape of a cone. Archaeologists once assumed that Mound B was a burial mound because of its round, conical shape, but no evidence has been found in the mound to support this idea.</a:t>
            </a: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Image credits:</a:t>
            </a: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Photograph – © Jenny Ellerbe</a:t>
            </a: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LiDAR – LiDAR data courtesy of FEMA and the state of Louisiana, distributed by “Atlas: The Louisiana Statewide GIS,” LSU CADGIS Research Laboratory, Baton Rouge, Louisiana</a:t>
            </a:r>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183" name="Shape 183"/>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1503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Mound E is about 13 feet tall and 300 feet by 260 feet at its base. It was once larger, but historical farmers, who may not have realized that it was a mound, removed some of the dirt. The ramp on the corner of the mound was constructed during prehistoric times and Mound E was built in five stages, all with a flat-top. Archeologists think it was one of the earliest mounds built at the site, around the time of Mound B or just after.</a:t>
            </a:r>
          </a:p>
          <a:p>
            <a:pPr marL="0" marR="0" lvl="0" indent="0" algn="l" rtl="0">
              <a:spcBef>
                <a:spcPts val="0"/>
              </a:spcBef>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Image credits:</a:t>
            </a: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Photograph – © Jenny Ellerbe</a:t>
            </a: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LiDAR – LiDAR data courtesy of FEMA and the state of Louisiana, distributed by “Atlas: The Louisiana Statewide GIS,” LSU CADGIS Research Laboratory, Baton Rouge, Louisiana</a:t>
            </a:r>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203" name="Shape 203"/>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6</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2702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baseline="0" dirty="0" smtClean="0">
                <a:solidFill>
                  <a:schemeClr val="dk1"/>
                </a:solidFill>
                <a:latin typeface="Times New Roman"/>
                <a:ea typeface="Times New Roman"/>
                <a:cs typeface="Times New Roman"/>
                <a:sym typeface="Times New Roman"/>
              </a:rPr>
              <a:t>Mound A is the largest mound at the site. </a:t>
            </a:r>
            <a:r>
              <a:rPr lang="en-US" sz="1200" b="0" i="0" u="none" strike="noStrike" cap="none" baseline="0" dirty="0" smtClean="0">
                <a:solidFill>
                  <a:schemeClr val="dk1"/>
                </a:solidFill>
                <a:latin typeface="Times New Roman"/>
                <a:ea typeface="Times New Roman"/>
                <a:cs typeface="Times New Roman"/>
                <a:sym typeface="Times New Roman"/>
              </a:rPr>
              <a:t>It </a:t>
            </a:r>
            <a:r>
              <a:rPr lang="en-US" sz="1200" b="0" i="0" u="none" strike="noStrike" cap="none" baseline="0" dirty="0" smtClean="0">
                <a:solidFill>
                  <a:schemeClr val="dk1"/>
                </a:solidFill>
                <a:latin typeface="Times New Roman"/>
                <a:ea typeface="Times New Roman"/>
                <a:cs typeface="Times New Roman"/>
                <a:sym typeface="Times New Roman"/>
              </a:rPr>
              <a:t>was built about 1300 B.C., which makes it one of the last mounds built at the site. Mound A measures 72 feet tall at the highest point with a platform of about 30 feet. It’s 710 feet long (east to west) by 660 feet wide (north to south) at the base. This is as big as a six to seven story building. It took over 8.4 million cubic feet (312,000 cubic yards) of soil to build Mound A. By comparison, a football field is 57,600 cubic feet. That’s 146 football fields! The people of Poverty Point would have used about 15.5 million basket loads of dirt that weighed 50 pounds each to build this mound. That’s 390,000 tons of dirt, or 15,000 dump truck loads. </a:t>
            </a: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 People have different ideas about the shape of Mound A. What does it look like to you?</a:t>
            </a:r>
          </a:p>
          <a:p>
            <a:pPr marL="0" marR="0" lvl="0" indent="0" algn="l" rtl="0">
              <a:spcBef>
                <a:spcPts val="0"/>
              </a:spcBef>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This photograph is taken halfway up the mound. Notice the people in this picture. They are very small compared to the upper part of mound. That gives you an idea of the size of Mound A.  Archaeologists sometimes use people as scales when photographing large objects.</a:t>
            </a: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Image credits:</a:t>
            </a: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Photograph – © Jenny Ellerbe</a:t>
            </a: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LiDAR – LiDAR data courtesy of FEMA and the state of Louisiana, distributed by “Atlas: The Louisiana Statewide GIS,” LSU CADGIS Research Laboratory, Baton Rouge, Louisiana</a:t>
            </a:r>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173" name="Shape 173"/>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7</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1157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2" name="Shape 192"/>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Mound C is located in the plaza at Poverty Point. It is 260 feet long by 80 feet wide and about six feet tall. Mound C has 16 surfaces or “floors” of different color and texture soil. Some of the floors have evidence that people lived on them, such as artifacts, pits and postholes. A thick cap of soil was put over the mound during the last construction phase. Archaeologists know this is a Poverty Point mound, but are not sure where it fits in the sequence of mound building at the site.</a:t>
            </a:r>
          </a:p>
          <a:p>
            <a:pPr marL="0" marR="0" lvl="0" indent="0" algn="l" rtl="0">
              <a:spcBef>
                <a:spcPts val="0"/>
              </a:spcBef>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Image credits:</a:t>
            </a: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Photograph – © Jenny Ellerbe</a:t>
            </a: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LiDAR – LiDAR data courtesy of FEMA and the state of Louisiana, distributed by “Atlas: The Louisiana Statewide GIS,” LSU CADGIS Research Laboratory, Baton Rouge, Louisiana</a:t>
            </a:r>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193" name="Shape 193"/>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8</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8888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2" name="Shape 212"/>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Mound F is the smallest mound at Poverty Point. It measures 5 feet tall, and 80 feet by 100 feet at the base. Radiocarbon dated samples indicated the mound was built sometime after 1280 B.C. It was the last Poverty Point mound built at the site.</a:t>
            </a:r>
          </a:p>
          <a:p>
            <a:pPr marL="0" marR="0" lvl="0" indent="0" algn="l" rtl="0">
              <a:spcBef>
                <a:spcPts val="0"/>
              </a:spcBef>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Image credits:</a:t>
            </a: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Photograph – Diana Greenlee</a:t>
            </a: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LiDAR – LiDAR data courtesy of FEMA and the state of Louisiana, distributed by “Atlas: The Louisiana Statewide GIS,” LSU CADGIS Research Laboratory, Baton Rouge, Louisiana</a:t>
            </a:r>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213" name="Shape 213"/>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9</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3499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 name="Shape 1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0"/>
        <p:cNvGrpSpPr/>
        <p:nvPr/>
      </p:nvGrpSpPr>
      <p:grpSpPr>
        <a:xfrm>
          <a:off x="0" y="0"/>
          <a:ext cx="0" cy="0"/>
          <a:chOff x="0" y="0"/>
          <a:chExt cx="0" cy="0"/>
        </a:xfrm>
      </p:grpSpPr>
      <p:sp>
        <p:nvSpPr>
          <p:cNvPr id="21" name="Shape 21"/>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2" name="Shape 22"/>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a:lvl1pPr>
            <a:lvl2pPr marL="457200" marR="0" indent="0" algn="ctr" rtl="0">
              <a:spcBef>
                <a:spcPts val="560"/>
              </a:spcBef>
              <a:buClr>
                <a:srgbClr val="888888"/>
              </a:buClr>
              <a:buFont typeface="Arial"/>
              <a:buNone/>
              <a:defRPr/>
            </a:lvl2pPr>
            <a:lvl3pPr marL="914400" marR="0" indent="0" algn="ctr" rtl="0">
              <a:spcBef>
                <a:spcPts val="480"/>
              </a:spcBef>
              <a:buClr>
                <a:srgbClr val="888888"/>
              </a:buClr>
              <a:buFont typeface="Arial"/>
              <a:buNone/>
              <a:defRPr/>
            </a:lvl3pPr>
            <a:lvl4pPr marL="1371600" marR="0" indent="0" algn="ctr" rtl="0">
              <a:spcBef>
                <a:spcPts val="400"/>
              </a:spcBef>
              <a:buClr>
                <a:srgbClr val="888888"/>
              </a:buClr>
              <a:buFont typeface="Arial"/>
              <a:buNone/>
              <a:defRPr/>
            </a:lvl4pPr>
            <a:lvl5pPr marL="1828800" marR="0" indent="0" algn="ctr" rtl="0">
              <a:spcBef>
                <a:spcPts val="40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29" name="Shape 2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0" name="Shape 3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1" name="Shape 3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6" name="Shape 5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a:lvl1pPr>
            <a:lvl2pPr marL="742950" marR="0" indent="-107950" algn="l" rtl="0">
              <a:spcBef>
                <a:spcPts val="560"/>
              </a:spcBef>
              <a:buClr>
                <a:schemeClr val="dk1"/>
              </a:buClr>
              <a:buFont typeface="Arial"/>
              <a:buChar char="–"/>
              <a:defRPr/>
            </a:lvl2pPr>
            <a:lvl3pPr marL="1143000" marR="0" indent="-76200" algn="l" rtl="0">
              <a:spcBef>
                <a:spcPts val="480"/>
              </a:spcBef>
              <a:buClr>
                <a:schemeClr val="dk1"/>
              </a:buClr>
              <a:buFont typeface="Arial"/>
              <a:buChar char="•"/>
              <a:defRPr/>
            </a:lvl3pPr>
            <a:lvl4pPr marL="1600200" marR="0" indent="-101600" algn="l" rtl="0">
              <a:spcBef>
                <a:spcPts val="400"/>
              </a:spcBef>
              <a:buClr>
                <a:schemeClr val="dk1"/>
              </a:buClr>
              <a:buFont typeface="Arial"/>
              <a:buChar char="–"/>
              <a:defRPr/>
            </a:lvl4pPr>
            <a:lvl5pPr marL="2057400" marR="0" indent="-101600" algn="l" rtl="0">
              <a:spcBef>
                <a:spcPts val="40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png"/><Relationship Id="rId12"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jpg"/><Relationship Id="rId5" Type="http://schemas.openxmlformats.org/officeDocument/2006/relationships/image" Target="../media/image24.png"/><Relationship Id="rId10" Type="http://schemas.openxmlformats.org/officeDocument/2006/relationships/image" Target="../media/image29.jpg"/><Relationship Id="rId4" Type="http://schemas.openxmlformats.org/officeDocument/2006/relationships/image" Target="../media/image23.jpe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5" name="Shape 95"/>
          <p:cNvPicPr preferRelativeResize="0">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1046922" y="947091"/>
            <a:ext cx="7050154" cy="5405118"/>
          </a:xfrm>
          <a:prstGeom prst="rect">
            <a:avLst/>
          </a:prstGeom>
          <a:noFill/>
          <a:ln w="9525" cap="flat" cmpd="sng">
            <a:solidFill>
              <a:schemeClr val="dk1"/>
            </a:solidFill>
            <a:prstDash val="solid"/>
            <a:round/>
            <a:headEnd type="none" w="med" len="med"/>
            <a:tailEnd type="none" w="med" len="med"/>
          </a:ln>
        </p:spPr>
      </p:pic>
      <p:sp>
        <p:nvSpPr>
          <p:cNvPr id="92" name="Shape 92"/>
          <p:cNvSpPr txBox="1"/>
          <p:nvPr/>
        </p:nvSpPr>
        <p:spPr>
          <a:xfrm>
            <a:off x="266700" y="-20318"/>
            <a:ext cx="8610599" cy="8381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Radley"/>
              <a:buNone/>
            </a:pPr>
            <a:r>
              <a:rPr lang="en-US" sz="4400" b="1" i="0" u="none" strike="noStrike" cap="none" baseline="0" dirty="0">
                <a:solidFill>
                  <a:schemeClr val="dk1"/>
                </a:solidFill>
                <a:latin typeface="Radley"/>
                <a:ea typeface="Radley"/>
                <a:cs typeface="Radley"/>
                <a:sym typeface="Radley"/>
              </a:rPr>
              <a:t>Poverty Point</a:t>
            </a:r>
          </a:p>
        </p:txBody>
      </p:sp>
      <p:sp>
        <p:nvSpPr>
          <p:cNvPr id="93" name="Shape 93"/>
          <p:cNvSpPr txBox="1"/>
          <p:nvPr/>
        </p:nvSpPr>
        <p:spPr>
          <a:xfrm rot="-5400000">
            <a:off x="7630076" y="5758204"/>
            <a:ext cx="1615439"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a:solidFill>
                  <a:schemeClr val="bg1"/>
                </a:solidFill>
                <a:latin typeface="Times New Roman"/>
                <a:ea typeface="Times New Roman"/>
                <a:cs typeface="Times New Roman"/>
                <a:sym typeface="Times New Roman"/>
              </a:rPr>
              <a:t>Picture by Herb Roe</a:t>
            </a:r>
          </a:p>
        </p:txBody>
      </p:sp>
      <p:sp>
        <p:nvSpPr>
          <p:cNvPr id="6" name="Shape 93">
            <a:extLst>
              <a:ext uri="{FF2B5EF4-FFF2-40B4-BE49-F238E27FC236}">
                <a16:creationId xmlns="" xmlns:a16="http://schemas.microsoft.com/office/drawing/2014/main" id="{EA423353-FFD8-4E3B-93E9-7CFEDBDD7F6A}"/>
              </a:ext>
            </a:extLst>
          </p:cNvPr>
          <p:cNvSpPr txBox="1"/>
          <p:nvPr/>
        </p:nvSpPr>
        <p:spPr>
          <a:xfrm rot="-5400000">
            <a:off x="7151942" y="5326488"/>
            <a:ext cx="1615439" cy="246220"/>
          </a:xfrm>
          <a:prstGeom prst="rect">
            <a:avLst/>
          </a:prstGeom>
          <a:noFill/>
          <a:ln>
            <a:noFill/>
          </a:ln>
        </p:spPr>
        <p:txBody>
          <a:bodyPr lIns="91425" tIns="45700" rIns="91425" bIns="45700" anchor="t" anchorCtr="0">
            <a:noAutofit/>
          </a:bodyPr>
          <a:lstStyle/>
          <a:p>
            <a:pPr>
              <a:buSzPct val="25000"/>
            </a:pPr>
            <a:r>
              <a:rPr lang="en-US" sz="1000" kern="0" dirty="0">
                <a:solidFill>
                  <a:schemeClr val="bg1"/>
                </a:solidFill>
                <a:latin typeface="Times New Roman"/>
                <a:ea typeface="Times New Roman"/>
                <a:cs typeface="Times New Roman"/>
                <a:sym typeface="Times New Roman"/>
                <a:rtl val="0"/>
              </a:rPr>
              <a:t>Picture by Herb Roe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6" name="Shape 216"/>
          <p:cNvSpPr txBox="1"/>
          <p:nvPr/>
        </p:nvSpPr>
        <p:spPr>
          <a:xfrm>
            <a:off x="1027043" y="180633"/>
            <a:ext cx="7089913" cy="54823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500" b="1" i="0" u="none" strike="noStrike" cap="none" baseline="0" dirty="0">
                <a:solidFill>
                  <a:schemeClr val="dk1"/>
                </a:solidFill>
                <a:latin typeface="Times New Roman"/>
                <a:ea typeface="Times New Roman"/>
                <a:cs typeface="Times New Roman"/>
                <a:sym typeface="Times New Roman"/>
              </a:rPr>
              <a:t>C-shaped earth ridges, Poverty Point</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164" t="843" r="-71" b="103"/>
          <a:stretch/>
        </p:blipFill>
        <p:spPr>
          <a:xfrm>
            <a:off x="467334" y="1489799"/>
            <a:ext cx="4160874" cy="3878400"/>
          </a:xfrm>
          <a:prstGeom prst="rect">
            <a:avLst/>
          </a:prstGeom>
          <a:ln>
            <a:solidFill>
              <a:schemeClr val="tx1"/>
            </a:solidFill>
          </a:ln>
        </p:spPr>
      </p:pic>
      <p:sp>
        <p:nvSpPr>
          <p:cNvPr id="7" name="Shape 208"/>
          <p:cNvSpPr txBox="1"/>
          <p:nvPr/>
        </p:nvSpPr>
        <p:spPr>
          <a:xfrm rot="-5400000">
            <a:off x="-915866" y="4067228"/>
            <a:ext cx="2520849" cy="24555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Courtesy of U.S. Army Corps</a:t>
            </a:r>
            <a:r>
              <a:rPr lang="en-US" sz="1000" b="0" i="0" u="none" strike="noStrike" cap="none" dirty="0">
                <a:solidFill>
                  <a:schemeClr val="dk1"/>
                </a:solidFill>
                <a:latin typeface="Times New Roman"/>
                <a:ea typeface="Times New Roman"/>
                <a:cs typeface="Times New Roman"/>
                <a:sym typeface="Times New Roman"/>
              </a:rPr>
              <a:t> of Engineers</a:t>
            </a:r>
            <a:endParaRPr lang="en-US" sz="1000" b="0" i="0" u="none" strike="noStrike" cap="none" baseline="0" dirty="0">
              <a:solidFill>
                <a:schemeClr val="dk1"/>
              </a:solidFill>
              <a:latin typeface="Times New Roman"/>
              <a:ea typeface="Times New Roman"/>
              <a:cs typeface="Times New Roman"/>
              <a:sym typeface="Times New Roman"/>
            </a:endParaRPr>
          </a:p>
        </p:txBody>
      </p:sp>
      <p:pic>
        <p:nvPicPr>
          <p:cNvPr id="8" name="Shape 157"/>
          <p:cNvPicPr preferRelativeResize="0"/>
          <p:nvPr/>
        </p:nvPicPr>
        <p:blipFill rotWithShape="1">
          <a:blip r:embed="rId4" cstate="email">
            <a:alphaModFix/>
            <a:extLst>
              <a:ext uri="{28A0092B-C50C-407E-A947-70E740481C1C}">
                <a14:useLocalDpi xmlns:a14="http://schemas.microsoft.com/office/drawing/2010/main"/>
              </a:ext>
            </a:extLst>
          </a:blip>
          <a:srcRect l="5482" t="4513" r="17780" b="1359"/>
          <a:stretch/>
        </p:blipFill>
        <p:spPr>
          <a:xfrm>
            <a:off x="4750982" y="1489800"/>
            <a:ext cx="4011671" cy="3878399"/>
          </a:xfrm>
          <a:prstGeom prst="rect">
            <a:avLst/>
          </a:prstGeom>
          <a:noFill/>
          <a:ln w="9525" cap="flat" cmpd="sng">
            <a:solidFill>
              <a:srgbClr val="0C0910"/>
            </a:solidFill>
            <a:prstDash val="solid"/>
            <a:miter/>
            <a:headEnd type="none" w="med" len="med"/>
            <a:tailEnd type="none" w="med" len="med"/>
          </a:ln>
        </p:spPr>
      </p:pic>
      <p:sp>
        <p:nvSpPr>
          <p:cNvPr id="9" name="Shape 155"/>
          <p:cNvSpPr txBox="1"/>
          <p:nvPr/>
        </p:nvSpPr>
        <p:spPr>
          <a:xfrm rot="-5400000">
            <a:off x="7574430" y="4015984"/>
            <a:ext cx="2622667"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Courtesy of FEMA and the State of Louisiana</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6" name="Shape 226"/>
          <p:cNvSpPr txBox="1"/>
          <p:nvPr/>
        </p:nvSpPr>
        <p:spPr>
          <a:xfrm rot="-5400000">
            <a:off x="7941567" y="5057742"/>
            <a:ext cx="1717996" cy="20979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 Photograph © Jenny Ellerbe</a:t>
            </a:r>
          </a:p>
        </p:txBody>
      </p:sp>
      <p:pic>
        <p:nvPicPr>
          <p:cNvPr id="227" name="Shape 22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8539" y="1020417"/>
            <a:ext cx="8457127" cy="5526157"/>
          </a:xfrm>
          <a:prstGeom prst="rect">
            <a:avLst/>
          </a:prstGeom>
          <a:noFill/>
          <a:ln w="9525" cap="flat" cmpd="sng">
            <a:solidFill>
              <a:schemeClr val="dk1"/>
            </a:solidFill>
            <a:prstDash val="solid"/>
            <a:round/>
            <a:headEnd type="none" w="med" len="med"/>
            <a:tailEnd type="none" w="med" len="med"/>
          </a:ln>
        </p:spPr>
      </p:pic>
      <p:sp>
        <p:nvSpPr>
          <p:cNvPr id="6" name="Shape 224">
            <a:extLst>
              <a:ext uri="{FF2B5EF4-FFF2-40B4-BE49-F238E27FC236}">
                <a16:creationId xmlns="" xmlns:a16="http://schemas.microsoft.com/office/drawing/2014/main" id="{7C8A8B54-3152-4345-B5AA-A8F7595A5C4C}"/>
              </a:ext>
            </a:extLst>
          </p:cNvPr>
          <p:cNvSpPr txBox="1"/>
          <p:nvPr/>
        </p:nvSpPr>
        <p:spPr>
          <a:xfrm>
            <a:off x="1665618" y="0"/>
            <a:ext cx="5812764" cy="46526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500" b="1" i="0" u="none" strike="noStrike" cap="none" baseline="0">
                <a:solidFill>
                  <a:schemeClr val="dk1"/>
                </a:solidFill>
                <a:latin typeface="Times New Roman"/>
                <a:ea typeface="Times New Roman"/>
                <a:cs typeface="Times New Roman"/>
                <a:sym typeface="Times New Roman"/>
              </a:rPr>
              <a:t>C-shaped earth ridges, Poverty Point</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p:nvPr/>
        </p:nvSpPr>
        <p:spPr>
          <a:xfrm>
            <a:off x="176463" y="208438"/>
            <a:ext cx="8967537" cy="588175"/>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500" b="1" i="0" u="none" strike="noStrike" cap="none" baseline="0" dirty="0">
                <a:solidFill>
                  <a:schemeClr val="dk1"/>
                </a:solidFill>
                <a:latin typeface="Times New Roman"/>
                <a:ea typeface="Times New Roman"/>
                <a:cs typeface="Times New Roman"/>
                <a:sym typeface="Times New Roman"/>
              </a:rPr>
              <a:t>Plaza, Poverty Point</a:t>
            </a:r>
          </a:p>
        </p:txBody>
      </p:sp>
      <p:pic>
        <p:nvPicPr>
          <p:cNvPr id="234" name="Shape 234"/>
          <p:cNvPicPr preferRelativeResize="0">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102248" y="1058421"/>
            <a:ext cx="8151416" cy="5419824"/>
          </a:xfrm>
          <a:prstGeom prst="rect">
            <a:avLst/>
          </a:prstGeom>
          <a:noFill/>
          <a:ln w="9525" cap="flat" cmpd="sng">
            <a:solidFill>
              <a:schemeClr val="dk1"/>
            </a:solidFill>
            <a:prstDash val="solid"/>
            <a:round/>
            <a:headEnd type="none" w="med" len="med"/>
            <a:tailEnd type="none" w="med" len="med"/>
          </a:ln>
        </p:spPr>
      </p:pic>
      <p:sp>
        <p:nvSpPr>
          <p:cNvPr id="236" name="Shape 236"/>
          <p:cNvSpPr txBox="1"/>
          <p:nvPr/>
        </p:nvSpPr>
        <p:spPr>
          <a:xfrm>
            <a:off x="455194" y="6483341"/>
            <a:ext cx="1752599" cy="25671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 Photograph </a:t>
            </a:r>
            <a:r>
              <a:rPr lang="en-US" sz="1000" dirty="0" smtClean="0">
                <a:solidFill>
                  <a:schemeClr val="dk1"/>
                </a:solidFill>
                <a:latin typeface="Times New Roman"/>
                <a:ea typeface="Times New Roman"/>
                <a:cs typeface="Times New Roman"/>
                <a:sym typeface="Times New Roman"/>
              </a:rPr>
              <a:t>by Alisha Wright</a:t>
            </a:r>
            <a:endParaRPr lang="en-US" sz="1000" b="0" i="0" u="none" strike="noStrike" cap="none" baseline="0" dirty="0">
              <a:solidFill>
                <a:schemeClr val="dk1"/>
              </a:solidFill>
              <a:latin typeface="Times New Roman"/>
              <a:ea typeface="Times New Roman"/>
              <a:cs typeface="Times New Roman"/>
              <a:sym typeface="Times New Roman"/>
            </a:endParaRPr>
          </a:p>
        </p:txBody>
      </p:sp>
      <p:grpSp>
        <p:nvGrpSpPr>
          <p:cNvPr id="2" name="Group 1"/>
          <p:cNvGrpSpPr/>
          <p:nvPr/>
        </p:nvGrpSpPr>
        <p:grpSpPr>
          <a:xfrm>
            <a:off x="5904265" y="208438"/>
            <a:ext cx="3071943" cy="2251384"/>
            <a:chOff x="5390918" y="1219200"/>
            <a:chExt cx="3071943" cy="2251384"/>
          </a:xfrm>
        </p:grpSpPr>
        <p:pic>
          <p:nvPicPr>
            <p:cNvPr id="237" name="Shape 23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705600" y="1219200"/>
              <a:ext cx="1757261" cy="2251384"/>
            </a:xfrm>
            <a:prstGeom prst="rect">
              <a:avLst/>
            </a:prstGeom>
            <a:noFill/>
            <a:ln w="9525" cap="flat" cmpd="sng">
              <a:solidFill>
                <a:schemeClr val="dk1"/>
              </a:solidFill>
              <a:prstDash val="solid"/>
              <a:round/>
              <a:headEnd type="none" w="med" len="med"/>
              <a:tailEnd type="none" w="med" len="med"/>
            </a:ln>
          </p:spPr>
        </p:pic>
        <p:sp>
          <p:nvSpPr>
            <p:cNvPr id="238" name="Shape 238"/>
            <p:cNvSpPr txBox="1"/>
            <p:nvPr/>
          </p:nvSpPr>
          <p:spPr>
            <a:xfrm>
              <a:off x="5390918" y="1680269"/>
              <a:ext cx="1394934" cy="40010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1" i="0" u="none" strike="noStrike" cap="none" baseline="0" dirty="0">
                  <a:solidFill>
                    <a:schemeClr val="dk1"/>
                  </a:solidFill>
                  <a:latin typeface="Times New Roman"/>
                  <a:ea typeface="Times New Roman"/>
                  <a:cs typeface="Times New Roman"/>
                  <a:sym typeface="Times New Roman"/>
                </a:rPr>
                <a:t>Area where postholes</a:t>
              </a:r>
            </a:p>
            <a:p>
              <a:pPr marL="0" marR="0" lvl="0" indent="0" algn="ctr" rtl="0">
                <a:spcBef>
                  <a:spcPts val="0"/>
                </a:spcBef>
                <a:buSzPct val="25000"/>
                <a:buNone/>
              </a:pPr>
              <a:r>
                <a:rPr lang="en-US" sz="1000" b="1" i="0" u="none" strike="noStrike" cap="none" baseline="0" dirty="0">
                  <a:solidFill>
                    <a:schemeClr val="dk1"/>
                  </a:solidFill>
                  <a:latin typeface="Times New Roman"/>
                  <a:ea typeface="Times New Roman"/>
                  <a:cs typeface="Times New Roman"/>
                  <a:sym typeface="Times New Roman"/>
                </a:rPr>
                <a:t>were found</a:t>
              </a:r>
            </a:p>
          </p:txBody>
        </p:sp>
        <p:sp>
          <p:nvSpPr>
            <p:cNvPr id="239" name="Shape 239"/>
            <p:cNvSpPr/>
            <p:nvPr/>
          </p:nvSpPr>
          <p:spPr>
            <a:xfrm rot="3096511">
              <a:off x="7178987" y="2222282"/>
              <a:ext cx="925392" cy="492498"/>
            </a:xfrm>
            <a:prstGeom prst="ellipse">
              <a:avLst/>
            </a:prstGeom>
            <a:no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cxnSp>
          <p:nvCxnSpPr>
            <p:cNvPr id="240" name="Shape 240"/>
            <p:cNvCxnSpPr/>
            <p:nvPr/>
          </p:nvCxnSpPr>
          <p:spPr>
            <a:xfrm>
              <a:off x="6629400" y="2076509"/>
              <a:ext cx="685799" cy="284754"/>
            </a:xfrm>
            <a:prstGeom prst="straightConnector1">
              <a:avLst/>
            </a:prstGeom>
            <a:noFill/>
            <a:ln w="28575" cap="flat" cmpd="sng">
              <a:solidFill>
                <a:schemeClr val="dk1"/>
              </a:solidFill>
              <a:prstDash val="solid"/>
              <a:round/>
              <a:headEnd type="none" w="med" len="med"/>
              <a:tailEnd type="stealth" w="lg" len="lg"/>
            </a:ln>
          </p:spPr>
        </p:cxnSp>
      </p:grpSp>
    </p:spTree>
    <p:extLst>
      <p:ext uri="{BB962C8B-B14F-4D97-AF65-F5344CB8AC3E}">
        <p14:creationId xmlns:p14="http://schemas.microsoft.com/office/powerpoint/2010/main" val="591557616"/>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7" name="Shape 247"/>
          <p:cNvSpPr txBox="1"/>
          <p:nvPr/>
        </p:nvSpPr>
        <p:spPr>
          <a:xfrm>
            <a:off x="7267862" y="6572329"/>
            <a:ext cx="1702980" cy="25172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 Photograph </a:t>
            </a:r>
            <a:r>
              <a:rPr lang="en-US" sz="1000" b="0" i="0" u="none" strike="noStrike" cap="none" baseline="0" dirty="0" smtClean="0">
                <a:solidFill>
                  <a:schemeClr val="dk1"/>
                </a:solidFill>
                <a:latin typeface="Times New Roman"/>
                <a:ea typeface="Times New Roman"/>
                <a:cs typeface="Times New Roman"/>
                <a:sym typeface="Times New Roman"/>
              </a:rPr>
              <a:t>© Jenny </a:t>
            </a:r>
            <a:r>
              <a:rPr lang="en-US" sz="1000" b="0" i="0" u="none" strike="noStrike" cap="none" baseline="0" dirty="0">
                <a:solidFill>
                  <a:schemeClr val="dk1"/>
                </a:solidFill>
                <a:latin typeface="Times New Roman"/>
                <a:ea typeface="Times New Roman"/>
                <a:cs typeface="Times New Roman"/>
                <a:sym typeface="Times New Roman"/>
              </a:rPr>
              <a:t>Ellerbe</a:t>
            </a:r>
          </a:p>
        </p:txBody>
      </p:sp>
      <p:sp>
        <p:nvSpPr>
          <p:cNvPr id="248" name="Shape 248"/>
          <p:cNvSpPr txBox="1"/>
          <p:nvPr/>
        </p:nvSpPr>
        <p:spPr>
          <a:xfrm>
            <a:off x="625642" y="188298"/>
            <a:ext cx="7837219" cy="43560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500" b="1" i="0" u="none" strike="noStrike" cap="none" baseline="0" dirty="0">
                <a:solidFill>
                  <a:schemeClr val="dk1"/>
                </a:solidFill>
                <a:latin typeface="Times New Roman"/>
                <a:ea typeface="Times New Roman"/>
                <a:cs typeface="Times New Roman"/>
                <a:sym typeface="Times New Roman"/>
              </a:rPr>
              <a:t>One of the circles in plaza at Poverty Point</a:t>
            </a:r>
          </a:p>
        </p:txBody>
      </p:sp>
      <p:sp>
        <p:nvSpPr>
          <p:cNvPr id="249" name="Shape 249"/>
          <p:cNvSpPr txBox="1"/>
          <p:nvPr/>
        </p:nvSpPr>
        <p:spPr>
          <a:xfrm>
            <a:off x="5567380" y="1680269"/>
            <a:ext cx="1394934" cy="40010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1" i="0" u="none" strike="noStrike" cap="none" baseline="0">
                <a:solidFill>
                  <a:schemeClr val="dk1"/>
                </a:solidFill>
                <a:latin typeface="Times New Roman"/>
                <a:ea typeface="Times New Roman"/>
                <a:cs typeface="Times New Roman"/>
                <a:sym typeface="Times New Roman"/>
              </a:rPr>
              <a:t>Area where postholes</a:t>
            </a:r>
          </a:p>
          <a:p>
            <a:pPr marL="0" marR="0" lvl="0" indent="0" algn="ctr" rtl="0">
              <a:spcBef>
                <a:spcPts val="0"/>
              </a:spcBef>
              <a:buSzPct val="25000"/>
              <a:buNone/>
            </a:pPr>
            <a:r>
              <a:rPr lang="en-US" sz="1000" b="1" i="0" u="none" strike="noStrike" cap="none" baseline="0">
                <a:solidFill>
                  <a:schemeClr val="dk1"/>
                </a:solidFill>
                <a:latin typeface="Times New Roman"/>
                <a:ea typeface="Times New Roman"/>
                <a:cs typeface="Times New Roman"/>
                <a:sym typeface="Times New Roman"/>
              </a:rPr>
              <a:t>were found</a:t>
            </a:r>
          </a:p>
        </p:txBody>
      </p:sp>
      <p:sp>
        <p:nvSpPr>
          <p:cNvPr id="250" name="Shape 250"/>
          <p:cNvSpPr/>
          <p:nvPr/>
        </p:nvSpPr>
        <p:spPr>
          <a:xfrm rot="3096511">
            <a:off x="7322419" y="2446063"/>
            <a:ext cx="624022" cy="440935"/>
          </a:xfrm>
          <a:prstGeom prst="ellipse">
            <a:avLst/>
          </a:prstGeom>
          <a:no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cxnSp>
        <p:nvCxnSpPr>
          <p:cNvPr id="251" name="Shape 251"/>
          <p:cNvCxnSpPr/>
          <p:nvPr/>
        </p:nvCxnSpPr>
        <p:spPr>
          <a:xfrm>
            <a:off x="6629400" y="2076509"/>
            <a:ext cx="685799" cy="284754"/>
          </a:xfrm>
          <a:prstGeom prst="straightConnector1">
            <a:avLst/>
          </a:prstGeom>
          <a:noFill/>
          <a:ln w="28575" cap="flat" cmpd="sng">
            <a:solidFill>
              <a:schemeClr val="dk1"/>
            </a:solidFill>
            <a:prstDash val="solid"/>
            <a:round/>
            <a:headEnd type="none" w="med" len="med"/>
            <a:tailEnd type="stealth" w="lg" len="lg"/>
          </a:ln>
        </p:spPr>
      </p:cxnSp>
      <p:pic>
        <p:nvPicPr>
          <p:cNvPr id="252" name="Shape 252"/>
          <p:cNvPicPr preferRelativeResize="0">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208572" y="791423"/>
            <a:ext cx="8671358" cy="5780906"/>
          </a:xfrm>
          <a:prstGeom prst="rect">
            <a:avLst/>
          </a:prstGeom>
          <a:noFill/>
          <a:ln w="9525" cap="flat" cmpd="sng">
            <a:solidFill>
              <a:schemeClr val="dk1"/>
            </a:solidFill>
            <a:prstDash val="solid"/>
            <a:round/>
            <a:headEnd type="none" w="med" len="med"/>
            <a:tailEnd type="none" w="med" len="med"/>
          </a:ln>
        </p:spPr>
      </p:pic>
      <p:pic>
        <p:nvPicPr>
          <p:cNvPr id="253" name="Shape 25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299111" y="754631"/>
            <a:ext cx="1757261" cy="2251384"/>
          </a:xfrm>
          <a:prstGeom prst="rect">
            <a:avLst/>
          </a:prstGeom>
          <a:noFill/>
          <a:ln w="9525" cap="flat" cmpd="sng">
            <a:solidFill>
              <a:schemeClr val="dk1"/>
            </a:solidFill>
            <a:prstDash val="solid"/>
            <a:round/>
            <a:headEnd type="none" w="med" len="med"/>
            <a:tailEnd type="none" w="med" len="med"/>
          </a:ln>
        </p:spPr>
      </p:pic>
    </p:spTree>
    <p:extLst>
      <p:ext uri="{BB962C8B-B14F-4D97-AF65-F5344CB8AC3E}">
        <p14:creationId xmlns:p14="http://schemas.microsoft.com/office/powerpoint/2010/main" val="92219545"/>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60" name="Shape 260"/>
          <p:cNvSpPr txBox="1"/>
          <p:nvPr/>
        </p:nvSpPr>
        <p:spPr>
          <a:xfrm>
            <a:off x="7536177" y="6611780"/>
            <a:ext cx="1844041"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Painting by Martin Pate</a:t>
            </a:r>
          </a:p>
        </p:txBody>
      </p:sp>
      <p:sp>
        <p:nvSpPr>
          <p:cNvPr id="261" name="Shape 261"/>
          <p:cNvSpPr txBox="1"/>
          <p:nvPr/>
        </p:nvSpPr>
        <p:spPr>
          <a:xfrm>
            <a:off x="304801" y="76200"/>
            <a:ext cx="8610599" cy="8381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Radley"/>
              <a:buNone/>
            </a:pPr>
            <a:r>
              <a:rPr lang="en-US" sz="2500" b="1" dirty="0" smtClean="0">
                <a:solidFill>
                  <a:schemeClr val="dk1"/>
                </a:solidFill>
                <a:latin typeface="Times New Roman" panose="02020603050405020304" pitchFamily="18" charset="0"/>
                <a:ea typeface="Radley"/>
                <a:cs typeface="Times New Roman" panose="02020603050405020304" pitchFamily="18" charset="0"/>
                <a:sym typeface="Radley"/>
              </a:rPr>
              <a:t>Trade and Travel</a:t>
            </a:r>
            <a:endParaRPr lang="en-US" sz="2500" b="1" i="0" u="none" strike="noStrike" cap="none" baseline="0" dirty="0">
              <a:solidFill>
                <a:schemeClr val="dk1"/>
              </a:solidFill>
              <a:latin typeface="Times New Roman" panose="02020603050405020304" pitchFamily="18" charset="0"/>
              <a:ea typeface="Radley"/>
              <a:cs typeface="Times New Roman" panose="02020603050405020304" pitchFamily="18" charset="0"/>
              <a:sym typeface="Radley"/>
            </a:endParaRPr>
          </a:p>
        </p:txBody>
      </p:sp>
      <p:pic>
        <p:nvPicPr>
          <p:cNvPr id="262" name="Shape 262"/>
          <p:cNvPicPr preferRelativeResize="0">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304800" y="864820"/>
            <a:ext cx="8610599" cy="5746960"/>
          </a:xfrm>
          <a:prstGeom prst="rect">
            <a:avLst/>
          </a:prstGeom>
          <a:noFill/>
          <a:ln w="9525" cap="flat" cmpd="sng">
            <a:solidFill>
              <a:schemeClr val="dk1"/>
            </a:solidFill>
            <a:prstDash val="solid"/>
            <a:round/>
            <a:headEnd type="none" w="med" len="med"/>
            <a:tailEnd type="none" w="med" len="med"/>
          </a:ln>
        </p:spPr>
      </p:pic>
    </p:spTree>
    <p:extLst>
      <p:ext uri="{BB962C8B-B14F-4D97-AF65-F5344CB8AC3E}">
        <p14:creationId xmlns:p14="http://schemas.microsoft.com/office/powerpoint/2010/main" val="3367318019"/>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p:nvPr/>
        </p:nvSpPr>
        <p:spPr>
          <a:xfrm>
            <a:off x="2157026" y="107832"/>
            <a:ext cx="4800600"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500" b="1" i="0" u="none" strike="noStrike" cap="none" baseline="0" dirty="0">
                <a:solidFill>
                  <a:schemeClr val="dk1"/>
                </a:solidFill>
                <a:latin typeface="Times New Roman"/>
                <a:ea typeface="Times New Roman"/>
                <a:cs typeface="Times New Roman"/>
                <a:sym typeface="Times New Roman"/>
              </a:rPr>
              <a:t>Stone and ore from Poverty Point</a:t>
            </a:r>
          </a:p>
        </p:txBody>
      </p:sp>
      <p:sp>
        <p:nvSpPr>
          <p:cNvPr id="270" name="Shape 270"/>
          <p:cNvSpPr txBox="1"/>
          <p:nvPr/>
        </p:nvSpPr>
        <p:spPr>
          <a:xfrm>
            <a:off x="6488047" y="6209613"/>
            <a:ext cx="2188120" cy="22998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 Artifact photographs © Jenny Ellerbe</a:t>
            </a:r>
          </a:p>
        </p:txBody>
      </p:sp>
      <p:grpSp>
        <p:nvGrpSpPr>
          <p:cNvPr id="279" name="Shape 279"/>
          <p:cNvGrpSpPr/>
          <p:nvPr/>
        </p:nvGrpSpPr>
        <p:grpSpPr>
          <a:xfrm>
            <a:off x="553250" y="1612498"/>
            <a:ext cx="838199" cy="1282632"/>
            <a:chOff x="2995060" y="1943780"/>
            <a:chExt cx="838199" cy="1282632"/>
          </a:xfrm>
        </p:grpSpPr>
        <p:sp>
          <p:nvSpPr>
            <p:cNvPr id="280" name="Shape 280"/>
            <p:cNvSpPr txBox="1"/>
            <p:nvPr/>
          </p:nvSpPr>
          <p:spPr>
            <a:xfrm>
              <a:off x="2995060" y="2826303"/>
              <a:ext cx="838199" cy="40010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Mill Creek</a:t>
              </a:r>
            </a:p>
            <a:p>
              <a:pPr marL="0" marR="0" lvl="0" indent="0" algn="ctr" rtl="0">
                <a:spcBef>
                  <a:spcPts val="0"/>
                </a:spcBef>
                <a:buSzPct val="25000"/>
                <a:buNone/>
              </a:pPr>
              <a:r>
                <a:rPr lang="en-US" sz="1000" b="0" i="0" u="none" strike="noStrike" cap="none" baseline="0" dirty="0" err="1">
                  <a:solidFill>
                    <a:schemeClr val="dk1"/>
                  </a:solidFill>
                  <a:latin typeface="Times New Roman"/>
                  <a:ea typeface="Times New Roman"/>
                  <a:cs typeface="Times New Roman"/>
                  <a:sym typeface="Times New Roman"/>
                </a:rPr>
                <a:t>Chert</a:t>
              </a:r>
              <a:endParaRPr lang="en-US" sz="1000" b="0" i="0" u="none" strike="noStrike" cap="none" baseline="0" dirty="0">
                <a:solidFill>
                  <a:schemeClr val="dk1"/>
                </a:solidFill>
                <a:latin typeface="Times New Roman"/>
                <a:ea typeface="Times New Roman"/>
                <a:cs typeface="Times New Roman"/>
                <a:sym typeface="Times New Roman"/>
              </a:endParaRPr>
            </a:p>
          </p:txBody>
        </p:sp>
        <p:pic>
          <p:nvPicPr>
            <p:cNvPr id="281" name="Shape 28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10099" y="1943780"/>
              <a:ext cx="608122" cy="898423"/>
            </a:xfrm>
            <a:prstGeom prst="rect">
              <a:avLst/>
            </a:prstGeom>
            <a:noFill/>
            <a:ln w="9525" cap="flat" cmpd="sng">
              <a:solidFill>
                <a:schemeClr val="dk1"/>
              </a:solidFill>
              <a:prstDash val="solid"/>
              <a:round/>
              <a:headEnd type="none" w="med" len="med"/>
              <a:tailEnd type="none" w="med" len="med"/>
            </a:ln>
          </p:spPr>
        </p:pic>
      </p:grpSp>
      <p:grpSp>
        <p:nvGrpSpPr>
          <p:cNvPr id="282" name="Shape 282"/>
          <p:cNvGrpSpPr/>
          <p:nvPr/>
        </p:nvGrpSpPr>
        <p:grpSpPr>
          <a:xfrm>
            <a:off x="7101390" y="4647378"/>
            <a:ext cx="891203" cy="1296221"/>
            <a:chOff x="1434762" y="1926932"/>
            <a:chExt cx="891203" cy="1296221"/>
          </a:xfrm>
        </p:grpSpPr>
        <p:pic>
          <p:nvPicPr>
            <p:cNvPr id="283" name="Shape 28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48586" y="1926932"/>
              <a:ext cx="663557" cy="896111"/>
            </a:xfrm>
            <a:prstGeom prst="rect">
              <a:avLst/>
            </a:prstGeom>
            <a:noFill/>
            <a:ln w="9525" cap="flat" cmpd="sng">
              <a:solidFill>
                <a:schemeClr val="dk1"/>
              </a:solidFill>
              <a:prstDash val="solid"/>
              <a:round/>
              <a:headEnd type="none" w="med" len="med"/>
              <a:tailEnd type="none" w="med" len="med"/>
            </a:ln>
          </p:spPr>
        </p:pic>
        <p:sp>
          <p:nvSpPr>
            <p:cNvPr id="284" name="Shape 284"/>
            <p:cNvSpPr txBox="1"/>
            <p:nvPr/>
          </p:nvSpPr>
          <p:spPr>
            <a:xfrm>
              <a:off x="1434762" y="2823043"/>
              <a:ext cx="891203" cy="40010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0" u="none" strike="noStrike" cap="none" baseline="0">
                  <a:solidFill>
                    <a:schemeClr val="dk1"/>
                  </a:solidFill>
                  <a:latin typeface="Times New Roman"/>
                  <a:ea typeface="Times New Roman"/>
                  <a:cs typeface="Times New Roman"/>
                  <a:sym typeface="Times New Roman"/>
                </a:rPr>
                <a:t>Tallahata Quartizite</a:t>
              </a:r>
            </a:p>
          </p:txBody>
        </p:sp>
      </p:grpSp>
      <p:grpSp>
        <p:nvGrpSpPr>
          <p:cNvPr id="285" name="Shape 285"/>
          <p:cNvGrpSpPr/>
          <p:nvPr/>
        </p:nvGrpSpPr>
        <p:grpSpPr>
          <a:xfrm>
            <a:off x="1625882" y="4495800"/>
            <a:ext cx="1109841" cy="1447799"/>
            <a:chOff x="1625882" y="4495800"/>
            <a:chExt cx="1109841" cy="1447799"/>
          </a:xfrm>
        </p:grpSpPr>
        <p:sp>
          <p:nvSpPr>
            <p:cNvPr id="286" name="Shape 286"/>
            <p:cNvSpPr txBox="1"/>
            <p:nvPr/>
          </p:nvSpPr>
          <p:spPr>
            <a:xfrm>
              <a:off x="1646824" y="5543489"/>
              <a:ext cx="1088899" cy="40010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0" u="none" strike="noStrike" cap="none" baseline="0">
                  <a:solidFill>
                    <a:schemeClr val="dk1"/>
                  </a:solidFill>
                  <a:latin typeface="Times New Roman"/>
                  <a:ea typeface="Times New Roman"/>
                  <a:cs typeface="Times New Roman"/>
                  <a:sym typeface="Times New Roman"/>
                </a:rPr>
                <a:t>Catahoula Sandstone</a:t>
              </a:r>
            </a:p>
          </p:txBody>
        </p:sp>
        <p:pic>
          <p:nvPicPr>
            <p:cNvPr id="287" name="Shape 28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25882" y="4495800"/>
              <a:ext cx="1085222" cy="987551"/>
            </a:xfrm>
            <a:prstGeom prst="rect">
              <a:avLst/>
            </a:prstGeom>
            <a:noFill/>
            <a:ln w="9525" cap="flat" cmpd="sng">
              <a:solidFill>
                <a:schemeClr val="dk1"/>
              </a:solidFill>
              <a:prstDash val="solid"/>
              <a:round/>
              <a:headEnd type="none" w="med" len="med"/>
              <a:tailEnd type="none" w="med" len="med"/>
            </a:ln>
          </p:spPr>
        </p:pic>
      </p:grpSp>
      <p:grpSp>
        <p:nvGrpSpPr>
          <p:cNvPr id="288" name="Shape 288"/>
          <p:cNvGrpSpPr/>
          <p:nvPr/>
        </p:nvGrpSpPr>
        <p:grpSpPr>
          <a:xfrm>
            <a:off x="1624417" y="1045463"/>
            <a:ext cx="1303206" cy="1395583"/>
            <a:chOff x="1624417" y="1045463"/>
            <a:chExt cx="1303206" cy="1395583"/>
          </a:xfrm>
        </p:grpSpPr>
        <p:sp>
          <p:nvSpPr>
            <p:cNvPr id="289" name="Shape 289"/>
            <p:cNvSpPr txBox="1"/>
            <p:nvPr/>
          </p:nvSpPr>
          <p:spPr>
            <a:xfrm>
              <a:off x="1625882" y="2194826"/>
              <a:ext cx="1301742"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Galena</a:t>
              </a:r>
            </a:p>
          </p:txBody>
        </p:sp>
        <p:pic>
          <p:nvPicPr>
            <p:cNvPr id="290" name="Shape 29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624417" y="1045463"/>
              <a:ext cx="1278448" cy="1088135"/>
            </a:xfrm>
            <a:prstGeom prst="rect">
              <a:avLst/>
            </a:prstGeom>
            <a:noFill/>
            <a:ln w="9525" cap="flat" cmpd="sng">
              <a:solidFill>
                <a:schemeClr val="dk1"/>
              </a:solidFill>
              <a:prstDash val="solid"/>
              <a:round/>
              <a:headEnd type="none" w="med" len="med"/>
              <a:tailEnd type="none" w="med" len="med"/>
            </a:ln>
          </p:spPr>
        </p:pic>
      </p:grpSp>
      <p:grpSp>
        <p:nvGrpSpPr>
          <p:cNvPr id="291" name="Shape 291"/>
          <p:cNvGrpSpPr/>
          <p:nvPr/>
        </p:nvGrpSpPr>
        <p:grpSpPr>
          <a:xfrm>
            <a:off x="6184328" y="1008887"/>
            <a:ext cx="1022143" cy="1341495"/>
            <a:chOff x="6184328" y="1008887"/>
            <a:chExt cx="1022143" cy="1341495"/>
          </a:xfrm>
        </p:grpSpPr>
        <p:sp>
          <p:nvSpPr>
            <p:cNvPr id="292" name="Shape 292"/>
            <p:cNvSpPr txBox="1"/>
            <p:nvPr/>
          </p:nvSpPr>
          <p:spPr>
            <a:xfrm>
              <a:off x="6184328" y="1950273"/>
              <a:ext cx="1022143" cy="40010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0" u="none" strike="noStrike" cap="none" baseline="0">
                  <a:solidFill>
                    <a:schemeClr val="dk1"/>
                  </a:solidFill>
                  <a:latin typeface="Times New Roman"/>
                  <a:ea typeface="Times New Roman"/>
                  <a:cs typeface="Times New Roman"/>
                  <a:sym typeface="Times New Roman"/>
                </a:rPr>
                <a:t>Gray Northern</a:t>
              </a:r>
            </a:p>
            <a:p>
              <a:pPr marL="0" marR="0" lvl="0" indent="0" algn="ctr" rtl="0">
                <a:spcBef>
                  <a:spcPts val="0"/>
                </a:spcBef>
                <a:buSzPct val="25000"/>
                <a:buNone/>
              </a:pPr>
              <a:r>
                <a:rPr lang="en-US" sz="1000" b="0" i="0" u="none" strike="noStrike" cap="none" baseline="0">
                  <a:solidFill>
                    <a:schemeClr val="dk1"/>
                  </a:solidFill>
                  <a:latin typeface="Times New Roman"/>
                  <a:ea typeface="Times New Roman"/>
                  <a:cs typeface="Times New Roman"/>
                  <a:sym typeface="Times New Roman"/>
                </a:rPr>
                <a:t>Flint</a:t>
              </a:r>
            </a:p>
          </p:txBody>
        </p:sp>
        <p:pic>
          <p:nvPicPr>
            <p:cNvPr id="293" name="Shape 293"/>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315658" y="1008887"/>
              <a:ext cx="770940" cy="896111"/>
            </a:xfrm>
            <a:prstGeom prst="rect">
              <a:avLst/>
            </a:prstGeom>
            <a:noFill/>
            <a:ln w="9525" cap="flat" cmpd="sng">
              <a:solidFill>
                <a:schemeClr val="dk1"/>
              </a:solidFill>
              <a:prstDash val="solid"/>
              <a:round/>
              <a:headEnd type="none" w="med" len="med"/>
              <a:tailEnd type="none" w="med" len="med"/>
            </a:ln>
          </p:spPr>
        </p:pic>
      </p:grpSp>
      <p:grpSp>
        <p:nvGrpSpPr>
          <p:cNvPr id="294" name="Shape 294"/>
          <p:cNvGrpSpPr/>
          <p:nvPr/>
        </p:nvGrpSpPr>
        <p:grpSpPr>
          <a:xfrm>
            <a:off x="6382569" y="2895600"/>
            <a:ext cx="2143432" cy="1295399"/>
            <a:chOff x="6382569" y="2895600"/>
            <a:chExt cx="2143432" cy="1295399"/>
          </a:xfrm>
        </p:grpSpPr>
        <p:sp>
          <p:nvSpPr>
            <p:cNvPr id="295" name="Shape 295"/>
            <p:cNvSpPr txBox="1"/>
            <p:nvPr/>
          </p:nvSpPr>
          <p:spPr>
            <a:xfrm>
              <a:off x="6387798" y="3944778"/>
              <a:ext cx="2132977"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0" u="none" strike="noStrike" cap="none" baseline="0">
                  <a:solidFill>
                    <a:schemeClr val="dk1"/>
                  </a:solidFill>
                  <a:latin typeface="Times New Roman"/>
                  <a:ea typeface="Times New Roman"/>
                  <a:cs typeface="Times New Roman"/>
                  <a:sym typeface="Times New Roman"/>
                </a:rPr>
                <a:t>Steatite</a:t>
              </a:r>
            </a:p>
          </p:txBody>
        </p:sp>
        <p:pic>
          <p:nvPicPr>
            <p:cNvPr id="296" name="Shape 296"/>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382569" y="2895600"/>
              <a:ext cx="2143432" cy="996695"/>
            </a:xfrm>
            <a:prstGeom prst="rect">
              <a:avLst/>
            </a:prstGeom>
            <a:noFill/>
            <a:ln w="9525" cap="flat" cmpd="sng">
              <a:solidFill>
                <a:schemeClr val="dk1"/>
              </a:solidFill>
              <a:prstDash val="solid"/>
              <a:round/>
              <a:headEnd type="none" w="med" len="med"/>
              <a:tailEnd type="none" w="med" len="med"/>
            </a:ln>
          </p:spPr>
        </p:pic>
      </p:grpSp>
      <p:grpSp>
        <p:nvGrpSpPr>
          <p:cNvPr id="297" name="Shape 297"/>
          <p:cNvGrpSpPr/>
          <p:nvPr/>
        </p:nvGrpSpPr>
        <p:grpSpPr>
          <a:xfrm>
            <a:off x="7546992" y="1526742"/>
            <a:ext cx="1235373" cy="929278"/>
            <a:chOff x="7546992" y="1526742"/>
            <a:chExt cx="1235373" cy="929278"/>
          </a:xfrm>
        </p:grpSpPr>
        <p:sp>
          <p:nvSpPr>
            <p:cNvPr id="298" name="Shape 298"/>
            <p:cNvSpPr txBox="1"/>
            <p:nvPr/>
          </p:nvSpPr>
          <p:spPr>
            <a:xfrm>
              <a:off x="7546992" y="2209800"/>
              <a:ext cx="1235373"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0" u="none" strike="noStrike" cap="none" baseline="0">
                  <a:solidFill>
                    <a:schemeClr val="dk1"/>
                  </a:solidFill>
                  <a:latin typeface="Times New Roman"/>
                  <a:ea typeface="Times New Roman"/>
                  <a:cs typeface="Times New Roman"/>
                  <a:sym typeface="Times New Roman"/>
                </a:rPr>
                <a:t>Pickwick Chert</a:t>
              </a:r>
            </a:p>
          </p:txBody>
        </p:sp>
        <p:pic>
          <p:nvPicPr>
            <p:cNvPr id="299" name="Shape 299"/>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7547925" y="1526742"/>
              <a:ext cx="1234440" cy="683056"/>
            </a:xfrm>
            <a:prstGeom prst="rect">
              <a:avLst/>
            </a:prstGeom>
            <a:noFill/>
            <a:ln w="9525" cap="flat" cmpd="sng">
              <a:solidFill>
                <a:schemeClr val="dk1"/>
              </a:solidFill>
              <a:prstDash val="solid"/>
              <a:round/>
              <a:headEnd type="none" w="med" len="med"/>
              <a:tailEnd type="none" w="med" len="med"/>
            </a:ln>
          </p:spPr>
        </p:pic>
      </p:grpSp>
      <p:pic>
        <p:nvPicPr>
          <p:cNvPr id="4" name="Picture 3"/>
          <p:cNvPicPr>
            <a:picLocks noChangeAspect="1"/>
          </p:cNvPicPr>
          <p:nvPr/>
        </p:nvPicPr>
        <p:blipFill rotWithShape="1">
          <a:blip r:embed="rId10">
            <a:extLst>
              <a:ext uri="{28A0092B-C50C-407E-A947-70E740481C1C}">
                <a14:useLocalDpi xmlns:a14="http://schemas.microsoft.com/office/drawing/2010/main" val="0"/>
              </a:ext>
            </a:extLst>
          </a:blip>
          <a:srcRect l="50309" t="51136" r="24187" b="38637"/>
          <a:stretch/>
        </p:blipFill>
        <p:spPr>
          <a:xfrm>
            <a:off x="1163633" y="3034653"/>
            <a:ext cx="1687557" cy="576153"/>
          </a:xfrm>
          <a:prstGeom prst="rect">
            <a:avLst/>
          </a:prstGeom>
          <a:solidFill>
            <a:schemeClr val="tx1"/>
          </a:solidFill>
          <a:ln>
            <a:solidFill>
              <a:schemeClr val="tx1"/>
            </a:solidFill>
          </a:ln>
        </p:spPr>
      </p:pic>
      <p:sp>
        <p:nvSpPr>
          <p:cNvPr id="5" name="Rectangle 4"/>
          <p:cNvSpPr/>
          <p:nvPr/>
        </p:nvSpPr>
        <p:spPr>
          <a:xfrm>
            <a:off x="1679436" y="3646074"/>
            <a:ext cx="655949" cy="246221"/>
          </a:xfrm>
          <a:prstGeom prst="rect">
            <a:avLst/>
          </a:prstGeom>
        </p:spPr>
        <p:txBody>
          <a:bodyPr wrap="none">
            <a:spAutoFit/>
          </a:bodyPr>
          <a:lstStyle/>
          <a:p>
            <a:pPr lvl="0" algn="ctr">
              <a:buSzPct val="25000"/>
            </a:pPr>
            <a:r>
              <a:rPr lang="en-US" sz="1000" dirty="0">
                <a:solidFill>
                  <a:schemeClr val="dk1"/>
                </a:solidFill>
                <a:latin typeface="Times New Roman"/>
                <a:ea typeface="Times New Roman"/>
                <a:cs typeface="Times New Roman"/>
                <a:sym typeface="Times New Roman"/>
              </a:rPr>
              <a:t>Hematite</a:t>
            </a:r>
          </a:p>
        </p:txBody>
      </p:sp>
      <p:sp>
        <p:nvSpPr>
          <p:cNvPr id="37" name="Shape 274"/>
          <p:cNvSpPr txBox="1"/>
          <p:nvPr/>
        </p:nvSpPr>
        <p:spPr>
          <a:xfrm>
            <a:off x="198257" y="4534079"/>
            <a:ext cx="1222968" cy="307238"/>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“Local” Citronelle</a:t>
            </a:r>
          </a:p>
          <a:p>
            <a:pPr marL="0" marR="0" lvl="0" indent="0" algn="ctr"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Gravel</a:t>
            </a:r>
          </a:p>
        </p:txBody>
      </p:sp>
      <p:pic>
        <p:nvPicPr>
          <p:cNvPr id="9" name="Picture 8"/>
          <p:cNvPicPr preferRelativeResize="0">
            <a:picLocks/>
          </p:cNvPicPr>
          <p:nvPr/>
        </p:nvPicPr>
        <p:blipFill rotWithShape="1">
          <a:blip r:embed="rId11">
            <a:extLst>
              <a:ext uri="{28A0092B-C50C-407E-A947-70E740481C1C}">
                <a14:useLocalDpi xmlns:a14="http://schemas.microsoft.com/office/drawing/2010/main" val="0"/>
              </a:ext>
            </a:extLst>
          </a:blip>
          <a:srcRect l="26150" t="74426" r="53509" b="12456"/>
          <a:stretch/>
        </p:blipFill>
        <p:spPr>
          <a:xfrm>
            <a:off x="438150" y="4191000"/>
            <a:ext cx="766764" cy="323850"/>
          </a:xfrm>
          <a:prstGeom prst="rect">
            <a:avLst/>
          </a:prstGeom>
          <a:ln w="9525">
            <a:solidFill>
              <a:schemeClr val="tx1"/>
            </a:solidFill>
          </a:ln>
        </p:spPr>
      </p:pic>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28616" y="981449"/>
            <a:ext cx="2657421" cy="5084815"/>
          </a:xfrm>
          <a:prstGeom prst="rect">
            <a:avLst/>
          </a:prstGeom>
          <a:ln w="9525">
            <a:solidFill>
              <a:schemeClr val="tx1"/>
            </a:solid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17" name="Shape 136">
            <a:extLst>
              <a:ext uri="{FF2B5EF4-FFF2-40B4-BE49-F238E27FC236}">
                <a16:creationId xmlns="" xmlns:a16="http://schemas.microsoft.com/office/drawing/2014/main" id="{DC110D82-F3F2-4B56-8F51-6E35883F93AC}"/>
              </a:ext>
            </a:extLst>
          </p:cNvPr>
          <p:cNvPicPr preferRelativeResize="0">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4242820" y="157374"/>
            <a:ext cx="4810448" cy="3023233"/>
          </a:xfrm>
          <a:prstGeom prst="rect">
            <a:avLst/>
          </a:prstGeom>
          <a:noFill/>
          <a:ln w="9525" cap="flat" cmpd="sng">
            <a:solidFill>
              <a:schemeClr val="dk1"/>
            </a:solidFill>
            <a:prstDash val="solid"/>
            <a:round/>
            <a:headEnd type="none" w="med" len="med"/>
            <a:tailEnd type="none" w="med" len="med"/>
          </a:ln>
        </p:spPr>
      </p:pic>
      <p:pic>
        <p:nvPicPr>
          <p:cNvPr id="313" name="Shape 313"/>
          <p:cNvPicPr preferRelativeResize="0">
            <a:picLocks noChangeAspect="1"/>
          </p:cNvPicPr>
          <p:nvPr/>
        </p:nvPicPr>
        <p:blipFill rotWithShape="1">
          <a:blip r:embed="rId4" cstate="email">
            <a:alphaModFix/>
            <a:extLst>
              <a:ext uri="{28A0092B-C50C-407E-A947-70E740481C1C}">
                <a14:useLocalDpi xmlns:a14="http://schemas.microsoft.com/office/drawing/2010/main"/>
              </a:ext>
            </a:extLst>
          </a:blip>
          <a:srcRect/>
          <a:stretch/>
        </p:blipFill>
        <p:spPr>
          <a:xfrm>
            <a:off x="4741254" y="3563254"/>
            <a:ext cx="3899604" cy="2924702"/>
          </a:xfrm>
          <a:prstGeom prst="rect">
            <a:avLst/>
          </a:prstGeom>
          <a:noFill/>
          <a:ln>
            <a:noFill/>
          </a:ln>
        </p:spPr>
      </p:pic>
      <p:sp>
        <p:nvSpPr>
          <p:cNvPr id="306" name="Shape 306"/>
          <p:cNvSpPr txBox="1"/>
          <p:nvPr/>
        </p:nvSpPr>
        <p:spPr>
          <a:xfrm>
            <a:off x="5650822" y="3765821"/>
            <a:ext cx="2080467" cy="30777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b="0" i="0" u="none" strike="noStrike" cap="none" baseline="0" dirty="0">
                <a:solidFill>
                  <a:schemeClr val="dk1"/>
                </a:solidFill>
                <a:latin typeface="Times New Roman"/>
                <a:ea typeface="Times New Roman"/>
                <a:cs typeface="Times New Roman"/>
                <a:sym typeface="Times New Roman"/>
              </a:rPr>
              <a:t>Atlatl Weight</a:t>
            </a:r>
          </a:p>
        </p:txBody>
      </p:sp>
      <p:sp>
        <p:nvSpPr>
          <p:cNvPr id="307" name="Shape 307"/>
          <p:cNvSpPr txBox="1"/>
          <p:nvPr/>
        </p:nvSpPr>
        <p:spPr>
          <a:xfrm>
            <a:off x="-1055741" y="142559"/>
            <a:ext cx="6580080"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500" b="1" i="0" u="none" strike="noStrike" cap="none" baseline="0" dirty="0">
                <a:solidFill>
                  <a:schemeClr val="dk1"/>
                </a:solidFill>
                <a:latin typeface="Times New Roman"/>
                <a:ea typeface="Times New Roman"/>
                <a:cs typeface="Times New Roman"/>
                <a:sym typeface="Times New Roman"/>
              </a:rPr>
              <a:t>Hunting Technology</a:t>
            </a:r>
          </a:p>
        </p:txBody>
      </p:sp>
      <p:sp>
        <p:nvSpPr>
          <p:cNvPr id="308" name="Shape 308"/>
          <p:cNvSpPr txBox="1"/>
          <p:nvPr/>
        </p:nvSpPr>
        <p:spPr>
          <a:xfrm>
            <a:off x="5987667" y="5858809"/>
            <a:ext cx="1774845"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Photograph by Diana Greenlee</a:t>
            </a:r>
          </a:p>
        </p:txBody>
      </p:sp>
      <p:sp>
        <p:nvSpPr>
          <p:cNvPr id="310" name="Shape 310"/>
          <p:cNvSpPr txBox="1"/>
          <p:nvPr/>
        </p:nvSpPr>
        <p:spPr>
          <a:xfrm>
            <a:off x="364552" y="6223531"/>
            <a:ext cx="1676400" cy="20889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 Photograph © Jenny Ellerbe</a:t>
            </a:r>
          </a:p>
        </p:txBody>
      </p:sp>
      <p:pic>
        <p:nvPicPr>
          <p:cNvPr id="314" name="Shape 314"/>
          <p:cNvPicPr preferRelativeResize="0">
            <a:picLocks noChangeAspect="1"/>
          </p:cNvPicPr>
          <p:nvPr/>
        </p:nvPicPr>
        <p:blipFill rotWithShape="1">
          <a:blip r:embed="rId5">
            <a:alphaModFix/>
          </a:blip>
          <a:srcRect/>
          <a:stretch/>
        </p:blipFill>
        <p:spPr>
          <a:xfrm>
            <a:off x="152517" y="2976835"/>
            <a:ext cx="4328928" cy="3246696"/>
          </a:xfrm>
          <a:prstGeom prst="rect">
            <a:avLst/>
          </a:prstGeom>
          <a:noFill/>
          <a:ln w="9525" cap="flat" cmpd="sng">
            <a:solidFill>
              <a:schemeClr val="dk1"/>
            </a:solidFill>
            <a:prstDash val="solid"/>
            <a:round/>
            <a:headEnd type="none" w="med" len="med"/>
            <a:tailEnd type="none" w="med" len="med"/>
          </a:ln>
        </p:spPr>
      </p:pic>
      <p:sp>
        <p:nvSpPr>
          <p:cNvPr id="3" name="TextBox 2"/>
          <p:cNvSpPr txBox="1"/>
          <p:nvPr/>
        </p:nvSpPr>
        <p:spPr>
          <a:xfrm>
            <a:off x="6229901" y="881857"/>
            <a:ext cx="922307" cy="276999"/>
          </a:xfrm>
          <a:prstGeom prst="rect">
            <a:avLst/>
          </a:prstGeom>
          <a:noFill/>
          <a:ln>
            <a:noFill/>
          </a:ln>
        </p:spPr>
        <p:txBody>
          <a:bodyPr wrap="square" rtlCol="0">
            <a:spAutoFit/>
          </a:bodyPr>
          <a:lstStyle/>
          <a:p>
            <a:pPr algn="ctr"/>
            <a:r>
              <a:rPr lang="en-US" sz="1200" dirty="0">
                <a:solidFill>
                  <a:schemeClr val="bg1"/>
                </a:solidFill>
                <a:latin typeface="Times New Roman" panose="02020603050405020304" pitchFamily="18" charset="0"/>
                <a:cs typeface="Times New Roman" panose="02020603050405020304" pitchFamily="18" charset="0"/>
              </a:rPr>
              <a:t>Stone Point</a:t>
            </a:r>
          </a:p>
        </p:txBody>
      </p:sp>
      <p:sp>
        <p:nvSpPr>
          <p:cNvPr id="18" name="TextBox 17"/>
          <p:cNvSpPr txBox="1"/>
          <p:nvPr/>
        </p:nvSpPr>
        <p:spPr>
          <a:xfrm>
            <a:off x="7688271" y="1756851"/>
            <a:ext cx="697514" cy="276999"/>
          </a:xfrm>
          <a:prstGeom prst="rect">
            <a:avLst/>
          </a:prstGeom>
          <a:noFill/>
        </p:spPr>
        <p:txBody>
          <a:bodyPr wrap="square" rtlCol="0">
            <a:spAutoFit/>
          </a:bodyPr>
          <a:lstStyle/>
          <a:p>
            <a:r>
              <a:rPr lang="en-US" sz="1200" dirty="0">
                <a:solidFill>
                  <a:schemeClr val="bg1"/>
                </a:solidFill>
                <a:latin typeface="Times New Roman" panose="02020603050405020304" pitchFamily="18" charset="0"/>
                <a:cs typeface="Times New Roman" panose="02020603050405020304" pitchFamily="18" charset="0"/>
              </a:rPr>
              <a:t>Weight</a:t>
            </a:r>
          </a:p>
        </p:txBody>
      </p:sp>
      <p:sp>
        <p:nvSpPr>
          <p:cNvPr id="15" name="Shape 132">
            <a:extLst>
              <a:ext uri="{FF2B5EF4-FFF2-40B4-BE49-F238E27FC236}">
                <a16:creationId xmlns="" xmlns:a16="http://schemas.microsoft.com/office/drawing/2014/main" id="{F2EBC905-30FC-4AEC-9148-40157B28792F}"/>
              </a:ext>
            </a:extLst>
          </p:cNvPr>
          <p:cNvSpPr txBox="1"/>
          <p:nvPr/>
        </p:nvSpPr>
        <p:spPr>
          <a:xfrm>
            <a:off x="7437829" y="3136674"/>
            <a:ext cx="1615439"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smtClean="0">
                <a:solidFill>
                  <a:schemeClr val="tx1"/>
                </a:solidFill>
                <a:latin typeface="Times New Roman"/>
                <a:ea typeface="Times New Roman"/>
                <a:cs typeface="Times New Roman"/>
                <a:sym typeface="Times New Roman"/>
              </a:rPr>
              <a:t>Artwork </a:t>
            </a:r>
            <a:r>
              <a:rPr lang="en-US" sz="1000" b="0" i="0" u="none" strike="noStrike" cap="none" baseline="0" dirty="0">
                <a:solidFill>
                  <a:schemeClr val="tx1"/>
                </a:solidFill>
                <a:latin typeface="Times New Roman"/>
                <a:ea typeface="Times New Roman"/>
                <a:cs typeface="Times New Roman"/>
                <a:sym typeface="Times New Roman"/>
              </a:rPr>
              <a:t>by Martin Pate</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p:nvPr/>
        </p:nvSpPr>
        <p:spPr>
          <a:xfrm>
            <a:off x="1281960" y="131085"/>
            <a:ext cx="6580080"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500" b="1" i="0" u="none" strike="noStrike" cap="none" baseline="0">
                <a:solidFill>
                  <a:schemeClr val="dk1"/>
                </a:solidFill>
                <a:latin typeface="Times New Roman"/>
                <a:ea typeface="Times New Roman"/>
                <a:cs typeface="Times New Roman"/>
                <a:sym typeface="Times New Roman"/>
              </a:rPr>
              <a:t>Groundstone gorgets</a:t>
            </a:r>
          </a:p>
        </p:txBody>
      </p:sp>
      <p:pic>
        <p:nvPicPr>
          <p:cNvPr id="321" name="Shape 321"/>
          <p:cNvPicPr preferRelativeResize="0">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4739258" y="2044328"/>
            <a:ext cx="3876807" cy="3851469"/>
          </a:xfrm>
          <a:prstGeom prst="rect">
            <a:avLst/>
          </a:prstGeom>
          <a:noFill/>
          <a:ln>
            <a:noFill/>
          </a:ln>
        </p:spPr>
      </p:pic>
      <p:pic>
        <p:nvPicPr>
          <p:cNvPr id="322" name="Shape 322"/>
          <p:cNvPicPr preferRelativeResize="0">
            <a:picLocks noChangeAspect="1"/>
          </p:cNvPicPr>
          <p:nvPr/>
        </p:nvPicPr>
        <p:blipFill rotWithShape="1">
          <a:blip r:embed="rId4" cstate="email">
            <a:alphaModFix/>
            <a:extLst>
              <a:ext uri="{28A0092B-C50C-407E-A947-70E740481C1C}">
                <a14:useLocalDpi xmlns:a14="http://schemas.microsoft.com/office/drawing/2010/main"/>
              </a:ext>
            </a:extLst>
          </a:blip>
          <a:srcRect/>
          <a:stretch/>
        </p:blipFill>
        <p:spPr>
          <a:xfrm>
            <a:off x="0" y="1334684"/>
            <a:ext cx="4718269" cy="4188632"/>
          </a:xfrm>
          <a:prstGeom prst="rect">
            <a:avLst/>
          </a:prstGeom>
          <a:noFill/>
          <a:ln>
            <a:noFill/>
          </a:ln>
        </p:spPr>
      </p:pic>
      <p:cxnSp>
        <p:nvCxnSpPr>
          <p:cNvPr id="323" name="Shape 323"/>
          <p:cNvCxnSpPr>
            <a:cxnSpLocks noChangeAspect="1"/>
          </p:cNvCxnSpPr>
          <p:nvPr/>
        </p:nvCxnSpPr>
        <p:spPr>
          <a:xfrm>
            <a:off x="4378435" y="1807209"/>
            <a:ext cx="1600199" cy="609599"/>
          </a:xfrm>
          <a:prstGeom prst="straightConnector1">
            <a:avLst/>
          </a:prstGeom>
          <a:noFill/>
          <a:ln w="28575" cap="flat" cmpd="sng">
            <a:solidFill>
              <a:schemeClr val="dk1"/>
            </a:solidFill>
            <a:prstDash val="solid"/>
            <a:round/>
            <a:headEnd type="none" w="med" len="med"/>
            <a:tailEnd type="stealth" w="lg" len="lg"/>
          </a:ln>
        </p:spPr>
      </p:cxnSp>
      <p:sp>
        <p:nvSpPr>
          <p:cNvPr id="325" name="Shape 325"/>
          <p:cNvSpPr txBox="1"/>
          <p:nvPr/>
        </p:nvSpPr>
        <p:spPr>
          <a:xfrm>
            <a:off x="6315772" y="5809128"/>
            <a:ext cx="1752600" cy="28687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 Photograph © Jenny Ellerbe</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p:nvPr/>
        </p:nvSpPr>
        <p:spPr>
          <a:xfrm>
            <a:off x="0" y="76916"/>
            <a:ext cx="4216564" cy="62893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1" i="0" u="none" strike="noStrike" cap="none" baseline="0" dirty="0" err="1">
                <a:solidFill>
                  <a:schemeClr val="dk1"/>
                </a:solidFill>
                <a:latin typeface="Times New Roman"/>
                <a:ea typeface="Times New Roman"/>
                <a:cs typeface="Times New Roman"/>
                <a:sym typeface="Times New Roman"/>
              </a:rPr>
              <a:t>Groundstone</a:t>
            </a:r>
            <a:r>
              <a:rPr lang="en-US" sz="2400" b="1" i="0" u="none" strike="noStrike" cap="none" baseline="0" dirty="0">
                <a:solidFill>
                  <a:schemeClr val="dk1"/>
                </a:solidFill>
                <a:latin typeface="Times New Roman"/>
                <a:ea typeface="Times New Roman"/>
                <a:cs typeface="Times New Roman"/>
                <a:sym typeface="Times New Roman"/>
              </a:rPr>
              <a:t> </a:t>
            </a:r>
            <a:r>
              <a:rPr lang="en-US" sz="2400" b="1" i="0" u="none" strike="noStrike" cap="none" baseline="0" dirty="0" smtClean="0">
                <a:solidFill>
                  <a:schemeClr val="dk1"/>
                </a:solidFill>
                <a:latin typeface="Times New Roman"/>
                <a:ea typeface="Times New Roman"/>
                <a:cs typeface="Times New Roman"/>
                <a:sym typeface="Times New Roman"/>
              </a:rPr>
              <a:t>plummets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08649"/>
            <a:ext cx="4864608" cy="3285744"/>
          </a:xfrm>
          <a:prstGeom prst="rect">
            <a:avLst/>
          </a:prstGeom>
        </p:spPr>
      </p:pic>
      <p:sp>
        <p:nvSpPr>
          <p:cNvPr id="334" name="Shape 334"/>
          <p:cNvSpPr txBox="1"/>
          <p:nvPr/>
        </p:nvSpPr>
        <p:spPr>
          <a:xfrm>
            <a:off x="2912165" y="5933730"/>
            <a:ext cx="1828800" cy="23847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 Photograph © Jenny Ellerbe</a:t>
            </a:r>
          </a:p>
        </p:txBody>
      </p:sp>
      <p:pic>
        <p:nvPicPr>
          <p:cNvPr id="6" name="Shape 137">
            <a:extLst>
              <a:ext uri="{FF2B5EF4-FFF2-40B4-BE49-F238E27FC236}">
                <a16:creationId xmlns="" xmlns:a16="http://schemas.microsoft.com/office/drawing/2014/main" id="{997EAB02-53E3-4AAD-9FD2-24A9C011901A}"/>
              </a:ext>
            </a:extLst>
          </p:cNvPr>
          <p:cNvPicPr preferRelativeResize="0">
            <a:picLocks noChangeAspect="1"/>
          </p:cNvPicPr>
          <p:nvPr/>
        </p:nvPicPr>
        <p:blipFill rotWithShape="1">
          <a:blip r:embed="rId4" cstate="email">
            <a:alphaModFix/>
            <a:extLst>
              <a:ext uri="{28A0092B-C50C-407E-A947-70E740481C1C}">
                <a14:useLocalDpi xmlns:a14="http://schemas.microsoft.com/office/drawing/2010/main"/>
              </a:ext>
            </a:extLst>
          </a:blip>
          <a:srcRect/>
          <a:stretch/>
        </p:blipFill>
        <p:spPr>
          <a:xfrm>
            <a:off x="4216564" y="20529"/>
            <a:ext cx="4865068" cy="3462982"/>
          </a:xfrm>
          <a:prstGeom prst="rect">
            <a:avLst/>
          </a:prstGeom>
          <a:noFill/>
          <a:ln w="9525" cap="flat" cmpd="sng">
            <a:solidFill>
              <a:schemeClr val="dk1"/>
            </a:solidFill>
            <a:prstDash val="solid"/>
            <a:round/>
            <a:headEnd type="none" w="med" len="med"/>
            <a:tailEnd type="none" w="med" len="med"/>
          </a:ln>
        </p:spPr>
      </p:pic>
      <p:sp>
        <p:nvSpPr>
          <p:cNvPr id="9" name="Shape 132">
            <a:extLst>
              <a:ext uri="{FF2B5EF4-FFF2-40B4-BE49-F238E27FC236}">
                <a16:creationId xmlns="" xmlns:a16="http://schemas.microsoft.com/office/drawing/2014/main" id="{F2EBC905-30FC-4AEC-9148-40157B28792F}"/>
              </a:ext>
            </a:extLst>
          </p:cNvPr>
          <p:cNvSpPr txBox="1"/>
          <p:nvPr/>
        </p:nvSpPr>
        <p:spPr>
          <a:xfrm>
            <a:off x="7277408" y="3475192"/>
            <a:ext cx="1615439"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smtClean="0">
                <a:solidFill>
                  <a:schemeClr val="tx1"/>
                </a:solidFill>
                <a:latin typeface="Times New Roman"/>
                <a:ea typeface="Times New Roman"/>
                <a:cs typeface="Times New Roman"/>
                <a:sym typeface="Times New Roman"/>
              </a:rPr>
              <a:t>Artwork </a:t>
            </a:r>
            <a:r>
              <a:rPr lang="en-US" sz="1000" b="0" i="0" u="none" strike="noStrike" cap="none" baseline="0" dirty="0">
                <a:solidFill>
                  <a:schemeClr val="tx1"/>
                </a:solidFill>
                <a:latin typeface="Times New Roman"/>
                <a:ea typeface="Times New Roman"/>
                <a:cs typeface="Times New Roman"/>
                <a:sym typeface="Times New Roman"/>
              </a:rPr>
              <a:t>by Martin Pate</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p:nvPr/>
        </p:nvSpPr>
        <p:spPr>
          <a:xfrm>
            <a:off x="1281960" y="190045"/>
            <a:ext cx="6580080"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500" b="1" i="0" u="none" strike="noStrike" cap="none" baseline="0">
                <a:solidFill>
                  <a:schemeClr val="dk1"/>
                </a:solidFill>
                <a:latin typeface="Times New Roman"/>
                <a:ea typeface="Times New Roman"/>
                <a:cs typeface="Times New Roman"/>
                <a:sym typeface="Times New Roman"/>
              </a:rPr>
              <a:t>Groundstone celts</a:t>
            </a:r>
          </a:p>
        </p:txBody>
      </p:sp>
      <p:pic>
        <p:nvPicPr>
          <p:cNvPr id="342" name="Shape 34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828800" y="954024"/>
            <a:ext cx="5413247" cy="4946903"/>
          </a:xfrm>
          <a:prstGeom prst="rect">
            <a:avLst/>
          </a:prstGeom>
          <a:noFill/>
          <a:ln>
            <a:noFill/>
          </a:ln>
        </p:spPr>
      </p:pic>
      <p:sp>
        <p:nvSpPr>
          <p:cNvPr id="343" name="Shape 343"/>
          <p:cNvSpPr txBox="1"/>
          <p:nvPr/>
        </p:nvSpPr>
        <p:spPr>
          <a:xfrm>
            <a:off x="6629400" y="5334000"/>
            <a:ext cx="1676400" cy="30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 Photograph © Jenny Ellerbe</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3" name="Shape 103"/>
          <p:cNvPicPr preferRelativeResize="0">
            <a:picLocks noChangeAspect="1"/>
          </p:cNvPicPr>
          <p:nvPr/>
        </p:nvPicPr>
        <p:blipFill rotWithShape="1">
          <a:blip r:embed="rId3">
            <a:alphaModFix/>
          </a:blip>
          <a:srcRect/>
          <a:stretch/>
        </p:blipFill>
        <p:spPr>
          <a:xfrm>
            <a:off x="28721" y="364435"/>
            <a:ext cx="9075523" cy="6129130"/>
          </a:xfrm>
          <a:prstGeom prst="rect">
            <a:avLst/>
          </a:prstGeom>
          <a:noFill/>
          <a:ln w="9525" cap="flat" cmpd="sng">
            <a:solidFill>
              <a:schemeClr val="dk1"/>
            </a:solidFill>
            <a:prstDash val="solid"/>
            <a:round/>
            <a:headEnd type="none" w="med" len="med"/>
            <a:tailEnd type="none" w="med" len="med"/>
          </a:ln>
        </p:spPr>
      </p:pic>
      <p:sp>
        <p:nvSpPr>
          <p:cNvPr id="102" name="Shape 102"/>
          <p:cNvSpPr txBox="1"/>
          <p:nvPr/>
        </p:nvSpPr>
        <p:spPr>
          <a:xfrm rot="-5400000">
            <a:off x="8173415" y="5562735"/>
            <a:ext cx="1615439"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bg1"/>
                </a:solidFill>
                <a:latin typeface="Times New Roman"/>
                <a:ea typeface="Times New Roman"/>
                <a:cs typeface="Times New Roman"/>
                <a:sym typeface="Times New Roman"/>
              </a:rPr>
              <a:t>Painting by Martin Pate</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p:nvPr/>
        </p:nvSpPr>
        <p:spPr>
          <a:xfrm>
            <a:off x="1281959" y="0"/>
            <a:ext cx="6580080"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500" b="1" i="0" u="none" strike="noStrike" cap="none" baseline="0">
                <a:solidFill>
                  <a:schemeClr val="dk1"/>
                </a:solidFill>
                <a:latin typeface="Times New Roman"/>
                <a:ea typeface="Times New Roman"/>
                <a:cs typeface="Times New Roman"/>
                <a:sym typeface="Times New Roman"/>
              </a:rPr>
              <a:t>Red jasper owl pendants</a:t>
            </a:r>
          </a:p>
        </p:txBody>
      </p:sp>
      <p:pic>
        <p:nvPicPr>
          <p:cNvPr id="350" name="Shape 35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31305" y="4897825"/>
            <a:ext cx="3653863" cy="1121975"/>
          </a:xfrm>
          <a:prstGeom prst="rect">
            <a:avLst/>
          </a:prstGeom>
          <a:noFill/>
          <a:ln>
            <a:noFill/>
          </a:ln>
        </p:spPr>
      </p:pic>
      <p:pic>
        <p:nvPicPr>
          <p:cNvPr id="352" name="Shape 352"/>
          <p:cNvPicPr preferRelativeResize="0">
            <a:picLocks noChangeAspect="1"/>
          </p:cNvPicPr>
          <p:nvPr/>
        </p:nvPicPr>
        <p:blipFill rotWithShape="1">
          <a:blip r:embed="rId4">
            <a:alphaModFix/>
          </a:blip>
          <a:srcRect/>
          <a:stretch/>
        </p:blipFill>
        <p:spPr>
          <a:xfrm>
            <a:off x="1137229" y="745571"/>
            <a:ext cx="6869539" cy="4152254"/>
          </a:xfrm>
          <a:prstGeom prst="rect">
            <a:avLst/>
          </a:prstGeom>
          <a:noFill/>
          <a:ln>
            <a:noFill/>
          </a:ln>
        </p:spPr>
      </p:pic>
      <p:sp>
        <p:nvSpPr>
          <p:cNvPr id="353" name="Shape 353"/>
          <p:cNvSpPr txBox="1"/>
          <p:nvPr/>
        </p:nvSpPr>
        <p:spPr>
          <a:xfrm>
            <a:off x="5950976" y="4897825"/>
            <a:ext cx="1745224" cy="2999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 Photograph © Jenny Ellerbe</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p:nvPr/>
        </p:nvSpPr>
        <p:spPr>
          <a:xfrm>
            <a:off x="1281958" y="104580"/>
            <a:ext cx="6580080"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500" b="1" i="0" u="none" strike="noStrike" cap="none" baseline="0" dirty="0">
                <a:solidFill>
                  <a:schemeClr val="dk1"/>
                </a:solidFill>
                <a:latin typeface="Times New Roman"/>
                <a:ea typeface="Times New Roman"/>
                <a:cs typeface="Times New Roman"/>
                <a:sym typeface="Times New Roman"/>
              </a:rPr>
              <a:t>Beads</a:t>
            </a:r>
          </a:p>
        </p:txBody>
      </p:sp>
      <p:pic>
        <p:nvPicPr>
          <p:cNvPr id="361" name="Shape 36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51709" y="1634490"/>
            <a:ext cx="4640579" cy="3589019"/>
          </a:xfrm>
          <a:prstGeom prst="rect">
            <a:avLst/>
          </a:prstGeom>
          <a:noFill/>
          <a:ln>
            <a:noFill/>
          </a:ln>
        </p:spPr>
      </p:pic>
      <p:sp>
        <p:nvSpPr>
          <p:cNvPr id="362" name="Shape 362"/>
          <p:cNvSpPr txBox="1"/>
          <p:nvPr/>
        </p:nvSpPr>
        <p:spPr>
          <a:xfrm>
            <a:off x="5950976" y="4897824"/>
            <a:ext cx="1704466" cy="24833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 Photograph © Jenny Ellerbe</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71" name="Shape 371"/>
          <p:cNvPicPr preferRelativeResize="0">
            <a:picLocks noChangeAspect="1"/>
          </p:cNvPicPr>
          <p:nvPr/>
        </p:nvPicPr>
        <p:blipFill rotWithShape="1">
          <a:blip r:embed="rId3">
            <a:alphaModFix/>
          </a:blip>
          <a:srcRect/>
          <a:stretch/>
        </p:blipFill>
        <p:spPr>
          <a:xfrm>
            <a:off x="689078" y="537768"/>
            <a:ext cx="7765844" cy="5177230"/>
          </a:xfrm>
          <a:prstGeom prst="rect">
            <a:avLst/>
          </a:prstGeom>
          <a:noFill/>
          <a:ln>
            <a:noFill/>
          </a:ln>
        </p:spPr>
      </p:pic>
      <p:sp>
        <p:nvSpPr>
          <p:cNvPr id="368" name="Shape 368"/>
          <p:cNvSpPr txBox="1"/>
          <p:nvPr/>
        </p:nvSpPr>
        <p:spPr>
          <a:xfrm>
            <a:off x="1281960" y="131085"/>
            <a:ext cx="6580080"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500" b="1" i="0" u="none" strike="noStrike" cap="none" baseline="0" dirty="0" smtClean="0">
                <a:solidFill>
                  <a:schemeClr val="dk1"/>
                </a:solidFill>
                <a:latin typeface="Times New Roman"/>
                <a:ea typeface="Times New Roman"/>
                <a:cs typeface="Times New Roman"/>
                <a:sym typeface="Times New Roman"/>
              </a:rPr>
              <a:t>Steatite</a:t>
            </a:r>
            <a:r>
              <a:rPr lang="en-US" sz="2500" b="1" i="0" u="none" strike="noStrike" cap="none" dirty="0" smtClean="0">
                <a:solidFill>
                  <a:schemeClr val="dk1"/>
                </a:solidFill>
                <a:latin typeface="Times New Roman"/>
                <a:ea typeface="Times New Roman"/>
                <a:cs typeface="Times New Roman"/>
                <a:sym typeface="Times New Roman"/>
              </a:rPr>
              <a:t> </a:t>
            </a:r>
            <a:r>
              <a:rPr lang="en-US" sz="2500" b="1" i="0" u="none" strike="noStrike" cap="none" baseline="0" dirty="0" smtClean="0">
                <a:solidFill>
                  <a:schemeClr val="dk1"/>
                </a:solidFill>
                <a:latin typeface="Times New Roman"/>
                <a:ea typeface="Times New Roman"/>
                <a:cs typeface="Times New Roman"/>
                <a:sym typeface="Times New Roman"/>
              </a:rPr>
              <a:t>bowl</a:t>
            </a:r>
            <a:endParaRPr lang="en-US" sz="2500" b="1" i="0" u="none" strike="noStrike" cap="none" baseline="0" dirty="0">
              <a:solidFill>
                <a:schemeClr val="dk1"/>
              </a:solidFill>
              <a:latin typeface="Times New Roman"/>
              <a:ea typeface="Times New Roman"/>
              <a:cs typeface="Times New Roman"/>
              <a:sym typeface="Times New Roman"/>
            </a:endParaRPr>
          </a:p>
        </p:txBody>
      </p:sp>
      <p:sp>
        <p:nvSpPr>
          <p:cNvPr id="369" name="Shape 369"/>
          <p:cNvSpPr txBox="1"/>
          <p:nvPr/>
        </p:nvSpPr>
        <p:spPr>
          <a:xfrm>
            <a:off x="6629400" y="5468778"/>
            <a:ext cx="1705916"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 Photograph © Jenny Ellerbe</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p:nvPr/>
        </p:nvSpPr>
        <p:spPr>
          <a:xfrm>
            <a:off x="1281960" y="128612"/>
            <a:ext cx="6580080"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500" b="1" i="0" u="none" strike="noStrike" cap="none" baseline="0" dirty="0">
                <a:solidFill>
                  <a:schemeClr val="dk1"/>
                </a:solidFill>
                <a:latin typeface="Times New Roman"/>
                <a:ea typeface="Times New Roman"/>
                <a:cs typeface="Times New Roman"/>
                <a:sym typeface="Times New Roman"/>
              </a:rPr>
              <a:t>Stone microliths</a:t>
            </a:r>
          </a:p>
        </p:txBody>
      </p:sp>
      <p:sp>
        <p:nvSpPr>
          <p:cNvPr id="378" name="Shape 378"/>
          <p:cNvSpPr txBox="1"/>
          <p:nvPr/>
        </p:nvSpPr>
        <p:spPr>
          <a:xfrm>
            <a:off x="6759017" y="5515687"/>
            <a:ext cx="1705916"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 Photograph © Jenny Ellerbe</a:t>
            </a:r>
          </a:p>
        </p:txBody>
      </p:sp>
      <p:pic>
        <p:nvPicPr>
          <p:cNvPr id="380" name="Shape 380"/>
          <p:cNvPicPr preferRelativeResize="0">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1317132" y="1226077"/>
            <a:ext cx="6234703" cy="4067437"/>
          </a:xfrm>
          <a:prstGeom prst="rect">
            <a:avLst/>
          </a:prstGeom>
          <a:noFill/>
          <a:ln>
            <a:noFill/>
          </a:ln>
        </p:spPr>
      </p:pic>
      <p:sp>
        <p:nvSpPr>
          <p:cNvPr id="381" name="Shape 381"/>
          <p:cNvSpPr txBox="1"/>
          <p:nvPr/>
        </p:nvSpPr>
        <p:spPr>
          <a:xfrm>
            <a:off x="-122180" y="2864897"/>
            <a:ext cx="1585288" cy="394898"/>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dirty="0" smtClean="0">
                <a:solidFill>
                  <a:schemeClr val="dk1"/>
                </a:solidFill>
                <a:latin typeface="Times New Roman"/>
                <a:ea typeface="Times New Roman"/>
                <a:cs typeface="Times New Roman"/>
                <a:sym typeface="Times New Roman"/>
              </a:rPr>
              <a:t>Perforators</a:t>
            </a:r>
            <a:endParaRPr lang="en-US" sz="1800" b="1" i="0" u="none" strike="noStrike" cap="none" baseline="0" dirty="0">
              <a:solidFill>
                <a:schemeClr val="dk1"/>
              </a:solidFill>
              <a:latin typeface="Times New Roman"/>
              <a:ea typeface="Times New Roman"/>
              <a:cs typeface="Times New Roman"/>
              <a:sym typeface="Times New Roman"/>
            </a:endParaRPr>
          </a:p>
        </p:txBody>
      </p:sp>
      <p:sp>
        <p:nvSpPr>
          <p:cNvPr id="382" name="Shape 382"/>
          <p:cNvSpPr txBox="1"/>
          <p:nvPr/>
        </p:nvSpPr>
        <p:spPr>
          <a:xfrm>
            <a:off x="7434679" y="2974270"/>
            <a:ext cx="1434288" cy="2855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dirty="0" err="1">
                <a:solidFill>
                  <a:schemeClr val="dk1"/>
                </a:solidFill>
                <a:latin typeface="Times New Roman"/>
                <a:ea typeface="Times New Roman"/>
                <a:cs typeface="Times New Roman"/>
                <a:sym typeface="Times New Roman"/>
              </a:rPr>
              <a:t>microblades</a:t>
            </a:r>
            <a:endParaRPr lang="en-US" sz="1800" b="1" i="0" u="none" strike="noStrike" cap="none" baseline="0" dirty="0">
              <a:solidFill>
                <a:schemeClr val="dk1"/>
              </a:solidFill>
              <a:latin typeface="Times New Roman"/>
              <a:ea typeface="Times New Roman"/>
              <a:cs typeface="Times New Roman"/>
              <a:sym typeface="Times New Roman"/>
            </a:endParaRPr>
          </a:p>
        </p:txBody>
      </p:sp>
      <p:cxnSp>
        <p:nvCxnSpPr>
          <p:cNvPr id="383" name="Shape 383"/>
          <p:cNvCxnSpPr>
            <a:cxnSpLocks/>
          </p:cNvCxnSpPr>
          <p:nvPr/>
        </p:nvCxnSpPr>
        <p:spPr>
          <a:xfrm flipV="1">
            <a:off x="909800" y="2001078"/>
            <a:ext cx="1549515" cy="869209"/>
          </a:xfrm>
          <a:prstGeom prst="straightConnector1">
            <a:avLst/>
          </a:prstGeom>
          <a:noFill/>
          <a:ln w="28575" cap="flat" cmpd="sng">
            <a:solidFill>
              <a:schemeClr val="dk1"/>
            </a:solidFill>
            <a:prstDash val="solid"/>
            <a:round/>
            <a:headEnd type="none" w="med" len="med"/>
            <a:tailEnd type="stealth" w="lg" len="lg"/>
          </a:ln>
        </p:spPr>
      </p:cxnSp>
      <p:cxnSp>
        <p:nvCxnSpPr>
          <p:cNvPr id="384" name="Shape 384"/>
          <p:cNvCxnSpPr/>
          <p:nvPr/>
        </p:nvCxnSpPr>
        <p:spPr>
          <a:xfrm>
            <a:off x="1253034" y="3097381"/>
            <a:ext cx="863045" cy="394899"/>
          </a:xfrm>
          <a:prstGeom prst="straightConnector1">
            <a:avLst/>
          </a:prstGeom>
          <a:noFill/>
          <a:ln w="28575" cap="flat" cmpd="sng">
            <a:solidFill>
              <a:schemeClr val="dk1"/>
            </a:solidFill>
            <a:prstDash val="solid"/>
            <a:round/>
            <a:headEnd type="none" w="med" len="med"/>
            <a:tailEnd type="stealth" w="lg" len="lg"/>
          </a:ln>
        </p:spPr>
      </p:cxnSp>
      <p:cxnSp>
        <p:nvCxnSpPr>
          <p:cNvPr id="385" name="Shape 385"/>
          <p:cNvCxnSpPr>
            <a:cxnSpLocks/>
          </p:cNvCxnSpPr>
          <p:nvPr/>
        </p:nvCxnSpPr>
        <p:spPr>
          <a:xfrm>
            <a:off x="746040" y="3366747"/>
            <a:ext cx="1434137" cy="1470296"/>
          </a:xfrm>
          <a:prstGeom prst="straightConnector1">
            <a:avLst/>
          </a:prstGeom>
          <a:noFill/>
          <a:ln w="28575" cap="flat" cmpd="sng">
            <a:solidFill>
              <a:schemeClr val="dk1"/>
            </a:solidFill>
            <a:prstDash val="solid"/>
            <a:round/>
            <a:headEnd type="none" w="med" len="med"/>
            <a:tailEnd type="stealth" w="lg" len="lg"/>
          </a:ln>
        </p:spPr>
      </p:cxnSp>
      <p:cxnSp>
        <p:nvCxnSpPr>
          <p:cNvPr id="14" name="Shape 384">
            <a:extLst>
              <a:ext uri="{FF2B5EF4-FFF2-40B4-BE49-F238E27FC236}">
                <a16:creationId xmlns="" xmlns:a16="http://schemas.microsoft.com/office/drawing/2014/main" id="{419A73DC-688E-4286-90B7-B37D3A64B503}"/>
              </a:ext>
            </a:extLst>
          </p:cNvPr>
          <p:cNvCxnSpPr>
            <a:cxnSpLocks/>
          </p:cNvCxnSpPr>
          <p:nvPr/>
        </p:nvCxnSpPr>
        <p:spPr>
          <a:xfrm flipH="1" flipV="1">
            <a:off x="7006902" y="2606868"/>
            <a:ext cx="855138" cy="367402"/>
          </a:xfrm>
          <a:prstGeom prst="straightConnector1">
            <a:avLst/>
          </a:prstGeom>
          <a:noFill/>
          <a:ln w="28575" cap="flat" cmpd="sng">
            <a:solidFill>
              <a:schemeClr val="dk1"/>
            </a:solidFill>
            <a:prstDash val="solid"/>
            <a:round/>
            <a:headEnd type="none" w="med" len="med"/>
            <a:tailEnd type="stealth" w="lg" len="lg"/>
          </a:ln>
        </p:spPr>
      </p:cxnSp>
      <p:cxnSp>
        <p:nvCxnSpPr>
          <p:cNvPr id="17" name="Shape 384">
            <a:extLst>
              <a:ext uri="{FF2B5EF4-FFF2-40B4-BE49-F238E27FC236}">
                <a16:creationId xmlns="" xmlns:a16="http://schemas.microsoft.com/office/drawing/2014/main" id="{C0F3AE5E-8E4C-4BFC-9741-27AAB5EB410D}"/>
              </a:ext>
            </a:extLst>
          </p:cNvPr>
          <p:cNvCxnSpPr>
            <a:cxnSpLocks/>
          </p:cNvCxnSpPr>
          <p:nvPr/>
        </p:nvCxnSpPr>
        <p:spPr>
          <a:xfrm flipH="1">
            <a:off x="6980915" y="3429000"/>
            <a:ext cx="801917" cy="500470"/>
          </a:xfrm>
          <a:prstGeom prst="straightConnector1">
            <a:avLst/>
          </a:prstGeom>
          <a:noFill/>
          <a:ln w="28575" cap="flat" cmpd="sng">
            <a:solidFill>
              <a:schemeClr val="dk1"/>
            </a:solidFill>
            <a:prstDash val="solid"/>
            <a:round/>
            <a:headEnd type="none" w="med" len="med"/>
            <a:tailEnd type="stealth" w="lg" len="lg"/>
          </a:ln>
        </p:spPr>
      </p:cxn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p:nvPr/>
        </p:nvSpPr>
        <p:spPr>
          <a:xfrm>
            <a:off x="900960" y="117833"/>
            <a:ext cx="6580080"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500" b="1" i="0" u="none" strike="noStrike" cap="none" baseline="0" dirty="0">
                <a:solidFill>
                  <a:schemeClr val="dk1"/>
                </a:solidFill>
                <a:latin typeface="Times New Roman"/>
                <a:ea typeface="Times New Roman"/>
                <a:cs typeface="Times New Roman"/>
                <a:sym typeface="Times New Roman"/>
              </a:rPr>
              <a:t>Poverty Point Objects (PPOs)</a:t>
            </a:r>
          </a:p>
        </p:txBody>
      </p:sp>
      <p:sp>
        <p:nvSpPr>
          <p:cNvPr id="392" name="Shape 392"/>
          <p:cNvSpPr txBox="1"/>
          <p:nvPr/>
        </p:nvSpPr>
        <p:spPr>
          <a:xfrm>
            <a:off x="6781800" y="5563683"/>
            <a:ext cx="1737841" cy="22751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 Photographs © Jenny Ellerbe</a:t>
            </a:r>
          </a:p>
        </p:txBody>
      </p:sp>
      <p:pic>
        <p:nvPicPr>
          <p:cNvPr id="394" name="Shape 39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01345" y="2008953"/>
            <a:ext cx="4265676" cy="2843784"/>
          </a:xfrm>
          <a:prstGeom prst="rect">
            <a:avLst/>
          </a:prstGeom>
          <a:noFill/>
          <a:ln w="9525" cap="flat" cmpd="sng">
            <a:solidFill>
              <a:schemeClr val="dk1"/>
            </a:solidFill>
            <a:prstDash val="solid"/>
            <a:round/>
            <a:headEnd type="none" w="med" len="med"/>
            <a:tailEnd type="none" w="med" len="med"/>
          </a:ln>
        </p:spPr>
      </p:pic>
      <p:pic>
        <p:nvPicPr>
          <p:cNvPr id="395" name="Shape 39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191000" y="1302580"/>
            <a:ext cx="4325994" cy="4261103"/>
          </a:xfrm>
          <a:prstGeom prst="rect">
            <a:avLst/>
          </a:prstGeom>
          <a:noFill/>
          <a:ln w="9525" cap="flat" cmpd="sng">
            <a:solidFill>
              <a:schemeClr val="dk1"/>
            </a:solidFill>
            <a:prstDash val="solid"/>
            <a:round/>
            <a:headEnd type="none" w="med" len="med"/>
            <a:tailEnd type="none" w="med" len="med"/>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p:nvPr/>
        </p:nvSpPr>
        <p:spPr>
          <a:xfrm>
            <a:off x="1365721" y="197346"/>
            <a:ext cx="6580080"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500" b="1" i="0" u="none" strike="noStrike" cap="none" baseline="0" dirty="0">
                <a:solidFill>
                  <a:schemeClr val="dk1"/>
                </a:solidFill>
                <a:latin typeface="Times New Roman"/>
                <a:ea typeface="Times New Roman"/>
                <a:cs typeface="Times New Roman"/>
                <a:sym typeface="Times New Roman"/>
              </a:rPr>
              <a:t>Clay figures</a:t>
            </a:r>
          </a:p>
        </p:txBody>
      </p:sp>
      <p:sp>
        <p:nvSpPr>
          <p:cNvPr id="402" name="Shape 402"/>
          <p:cNvSpPr txBox="1"/>
          <p:nvPr/>
        </p:nvSpPr>
        <p:spPr>
          <a:xfrm>
            <a:off x="6781800" y="5059680"/>
            <a:ext cx="1797836" cy="2743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 Photograph © Jenny Ellerbe</a:t>
            </a:r>
          </a:p>
        </p:txBody>
      </p:sp>
      <p:pic>
        <p:nvPicPr>
          <p:cNvPr id="404" name="Shape 404"/>
          <p:cNvPicPr preferRelativeResize="0">
            <a:picLocks noChangeAspect="1"/>
          </p:cNvPicPr>
          <p:nvPr/>
        </p:nvPicPr>
        <p:blipFill rotWithShape="1">
          <a:blip r:embed="rId3">
            <a:alphaModFix/>
          </a:blip>
          <a:srcRect/>
          <a:stretch/>
        </p:blipFill>
        <p:spPr>
          <a:xfrm>
            <a:off x="27035" y="1467678"/>
            <a:ext cx="9089930" cy="3402230"/>
          </a:xfrm>
          <a:prstGeom prst="rect">
            <a:avLst/>
          </a:prstGeom>
          <a:noFill/>
          <a:ln w="9525" cap="flat" cmpd="sng">
            <a:solidFill>
              <a:schemeClr val="dk1"/>
            </a:solidFill>
            <a:prstDash val="solid"/>
            <a:round/>
            <a:headEnd type="none" w="med" len="med"/>
            <a:tailEnd type="none" w="med" len="med"/>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p:nvPr/>
        </p:nvSpPr>
        <p:spPr>
          <a:xfrm>
            <a:off x="821834" y="202782"/>
            <a:ext cx="7500331" cy="372498"/>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500" b="1" i="0" u="none" strike="noStrike" cap="none" baseline="0" dirty="0">
                <a:solidFill>
                  <a:schemeClr val="dk1"/>
                </a:solidFill>
                <a:latin typeface="Times New Roman"/>
                <a:ea typeface="Times New Roman"/>
                <a:cs typeface="Times New Roman"/>
                <a:sym typeface="Times New Roman"/>
              </a:rPr>
              <a:t>Poverty Point named a World Heritage Site</a:t>
            </a:r>
          </a:p>
        </p:txBody>
      </p:sp>
      <p:sp>
        <p:nvSpPr>
          <p:cNvPr id="420" name="Shape 420"/>
          <p:cNvSpPr txBox="1"/>
          <p:nvPr/>
        </p:nvSpPr>
        <p:spPr>
          <a:xfrm rot="-5400000">
            <a:off x="6237772" y="3860786"/>
            <a:ext cx="3898887"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Times New Roman"/>
                <a:ea typeface="Times New Roman"/>
                <a:cs typeface="Times New Roman"/>
                <a:sym typeface="Times New Roman"/>
              </a:rPr>
              <a:t>Poverty Point World Heritage Site Plaque, October 11, 2014</a:t>
            </a:r>
          </a:p>
        </p:txBody>
      </p:sp>
      <p:pic>
        <p:nvPicPr>
          <p:cNvPr id="422" name="Shape 4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8200" y="1066800"/>
            <a:ext cx="7205471" cy="4815809"/>
          </a:xfrm>
          <a:prstGeom prst="rect">
            <a:avLst/>
          </a:prstGeom>
          <a:noFill/>
          <a:ln w="9525" cap="flat" cmpd="sng">
            <a:solidFill>
              <a:schemeClr val="dk1"/>
            </a:solidFill>
            <a:prstDash val="solid"/>
            <a:round/>
            <a:headEnd type="none" w="med" len="med"/>
            <a:tailEnd type="none" w="med" len="med"/>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p:nvPr/>
        </p:nvSpPr>
        <p:spPr>
          <a:xfrm>
            <a:off x="334090" y="68890"/>
            <a:ext cx="8475820" cy="4166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500" b="1" i="0" u="none" strike="noStrike" cap="none" baseline="0" dirty="0">
                <a:solidFill>
                  <a:schemeClr val="dk1"/>
                </a:solidFill>
                <a:latin typeface="Times New Roman"/>
                <a:ea typeface="Times New Roman"/>
                <a:cs typeface="Times New Roman"/>
                <a:sym typeface="Times New Roman"/>
              </a:rPr>
              <a:t>Poverty Point </a:t>
            </a:r>
            <a:r>
              <a:rPr lang="en-US" sz="2500" b="1" i="0" u="none" strike="noStrike" cap="none" baseline="0" dirty="0" smtClean="0">
                <a:solidFill>
                  <a:schemeClr val="dk1"/>
                </a:solidFill>
                <a:latin typeface="Times New Roman"/>
                <a:ea typeface="Times New Roman"/>
                <a:cs typeface="Times New Roman"/>
                <a:sym typeface="Times New Roman"/>
              </a:rPr>
              <a:t>earthen </a:t>
            </a:r>
            <a:r>
              <a:rPr lang="en-US" sz="2500" b="1" i="0" u="none" strike="noStrike" cap="none" baseline="0" dirty="0">
                <a:solidFill>
                  <a:schemeClr val="dk1"/>
                </a:solidFill>
                <a:latin typeface="Times New Roman"/>
                <a:ea typeface="Times New Roman"/>
                <a:cs typeface="Times New Roman"/>
                <a:sym typeface="Times New Roman"/>
              </a:rPr>
              <a:t>mounds and ceremonies</a:t>
            </a:r>
          </a:p>
        </p:txBody>
      </p:sp>
      <p:pic>
        <p:nvPicPr>
          <p:cNvPr id="144" name="Shape 144"/>
          <p:cNvPicPr preferRelativeResize="0">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4271086" y="3168043"/>
            <a:ext cx="4791764" cy="3593824"/>
          </a:xfrm>
          <a:prstGeom prst="rect">
            <a:avLst/>
          </a:prstGeom>
          <a:noFill/>
          <a:ln w="9525" cap="flat" cmpd="sng">
            <a:solidFill>
              <a:schemeClr val="dk1"/>
            </a:solidFill>
            <a:prstDash val="solid"/>
            <a:round/>
            <a:headEnd type="none" w="med" len="med"/>
            <a:tailEnd type="none" w="med" len="med"/>
          </a:ln>
        </p:spPr>
      </p:pic>
      <p:sp>
        <p:nvSpPr>
          <p:cNvPr id="145" name="Shape 145"/>
          <p:cNvSpPr txBox="1"/>
          <p:nvPr/>
        </p:nvSpPr>
        <p:spPr>
          <a:xfrm>
            <a:off x="81150" y="4118416"/>
            <a:ext cx="1598515"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Times New Roman"/>
                <a:ea typeface="Times New Roman"/>
                <a:cs typeface="Times New Roman"/>
                <a:sym typeface="Times New Roman"/>
              </a:rPr>
              <a:t>Building earth mounds</a:t>
            </a:r>
          </a:p>
        </p:txBody>
      </p:sp>
      <p:sp>
        <p:nvSpPr>
          <p:cNvPr id="146" name="Shape 146"/>
          <p:cNvSpPr txBox="1"/>
          <p:nvPr/>
        </p:nvSpPr>
        <p:spPr>
          <a:xfrm>
            <a:off x="7454717" y="2851974"/>
            <a:ext cx="1608133"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People and ceremonies</a:t>
            </a:r>
          </a:p>
        </p:txBody>
      </p:sp>
      <p:sp>
        <p:nvSpPr>
          <p:cNvPr id="148" name="Shape 148"/>
          <p:cNvSpPr txBox="1"/>
          <p:nvPr/>
        </p:nvSpPr>
        <p:spPr>
          <a:xfrm rot="-5400000">
            <a:off x="3340255" y="5569146"/>
            <a:ext cx="1615439"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Paintings by </a:t>
            </a:r>
            <a:r>
              <a:rPr lang="en-US" sz="1000" b="0" i="0" u="none" strike="noStrike" cap="none" baseline="0" dirty="0" smtClean="0">
                <a:solidFill>
                  <a:schemeClr val="dk1"/>
                </a:solidFill>
                <a:latin typeface="Times New Roman"/>
                <a:ea typeface="Times New Roman"/>
                <a:cs typeface="Times New Roman"/>
                <a:sym typeface="Times New Roman"/>
              </a:rPr>
              <a:t>Martin </a:t>
            </a:r>
            <a:r>
              <a:rPr lang="en-US" sz="1000" b="0" i="0" u="none" strike="noStrike" cap="none" baseline="0" dirty="0">
                <a:solidFill>
                  <a:schemeClr val="dk1"/>
                </a:solidFill>
                <a:latin typeface="Times New Roman"/>
                <a:ea typeface="Times New Roman"/>
                <a:cs typeface="Times New Roman"/>
                <a:sym typeface="Times New Roman"/>
              </a:rPr>
              <a:t>Pate</a:t>
            </a:r>
          </a:p>
        </p:txBody>
      </p:sp>
      <p:pic>
        <p:nvPicPr>
          <p:cNvPr id="149" name="Shape 149"/>
          <p:cNvPicPr preferRelativeResize="0">
            <a:picLocks noChangeAspect="1"/>
          </p:cNvPicPr>
          <p:nvPr/>
        </p:nvPicPr>
        <p:blipFill rotWithShape="1">
          <a:blip r:embed="rId4" cstate="email">
            <a:alphaModFix/>
            <a:extLst>
              <a:ext uri="{28A0092B-C50C-407E-A947-70E740481C1C}">
                <a14:useLocalDpi xmlns:a14="http://schemas.microsoft.com/office/drawing/2010/main"/>
              </a:ext>
            </a:extLst>
          </a:blip>
          <a:srcRect/>
          <a:stretch/>
        </p:blipFill>
        <p:spPr>
          <a:xfrm>
            <a:off x="81150" y="747413"/>
            <a:ext cx="4946374" cy="3331932"/>
          </a:xfrm>
          <a:prstGeom prst="rect">
            <a:avLst/>
          </a:prstGeom>
          <a:noFill/>
          <a:ln w="9525" cap="flat" cmpd="sng">
            <a:solidFill>
              <a:schemeClr val="dk1"/>
            </a:solidFill>
            <a:prstDash val="solid"/>
            <a:round/>
            <a:headEnd type="none" w="med" len="med"/>
            <a:tailEnd type="none" w="med" len="med"/>
          </a:ln>
        </p:spPr>
      </p:pic>
      <p:sp>
        <p:nvSpPr>
          <p:cNvPr id="8" name="Shape 148"/>
          <p:cNvSpPr txBox="1"/>
          <p:nvPr/>
        </p:nvSpPr>
        <p:spPr>
          <a:xfrm rot="-5400000">
            <a:off x="4342915" y="2106267"/>
            <a:ext cx="1615439"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Paintings by </a:t>
            </a:r>
            <a:r>
              <a:rPr lang="en-US" sz="1000" b="0" i="0" u="none" strike="noStrike" cap="none" baseline="0" dirty="0" smtClean="0">
                <a:solidFill>
                  <a:schemeClr val="dk1"/>
                </a:solidFill>
                <a:latin typeface="Times New Roman"/>
                <a:ea typeface="Times New Roman"/>
                <a:cs typeface="Times New Roman"/>
                <a:sym typeface="Times New Roman"/>
              </a:rPr>
              <a:t>Martin </a:t>
            </a:r>
            <a:r>
              <a:rPr lang="en-US" sz="1000" b="0" i="0" u="none" strike="noStrike" cap="none" baseline="0" dirty="0">
                <a:solidFill>
                  <a:schemeClr val="dk1"/>
                </a:solidFill>
                <a:latin typeface="Times New Roman"/>
                <a:ea typeface="Times New Roman"/>
                <a:cs typeface="Times New Roman"/>
                <a:sym typeface="Times New Roman"/>
              </a:rPr>
              <a:t>Pate</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p:nvPr/>
        </p:nvSpPr>
        <p:spPr>
          <a:xfrm rot="-5400000">
            <a:off x="7246823" y="5175864"/>
            <a:ext cx="2622667"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Courtesy of FEMA and the State of Louisiana</a:t>
            </a:r>
          </a:p>
        </p:txBody>
      </p:sp>
      <p:sp>
        <p:nvSpPr>
          <p:cNvPr id="156" name="Shape 156"/>
          <p:cNvSpPr txBox="1"/>
          <p:nvPr/>
        </p:nvSpPr>
        <p:spPr>
          <a:xfrm>
            <a:off x="2324100" y="38105"/>
            <a:ext cx="4800600"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500" b="1" i="0" u="none" strike="noStrike" cap="none" baseline="0" dirty="0">
                <a:solidFill>
                  <a:schemeClr val="dk1"/>
                </a:solidFill>
                <a:latin typeface="Times New Roman"/>
                <a:ea typeface="Times New Roman"/>
                <a:cs typeface="Times New Roman"/>
                <a:sym typeface="Times New Roman"/>
              </a:rPr>
              <a:t>LiDAR map of Poverty Point</a:t>
            </a:r>
          </a:p>
        </p:txBody>
      </p:sp>
      <p:pic>
        <p:nvPicPr>
          <p:cNvPr id="157" name="Shape 157"/>
          <p:cNvPicPr preferRelativeResize="0">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1013753" y="795131"/>
            <a:ext cx="7421293" cy="5839234"/>
          </a:xfrm>
          <a:prstGeom prst="rect">
            <a:avLst/>
          </a:prstGeom>
          <a:noFill/>
          <a:ln w="9525" cap="flat" cmpd="sng">
            <a:solidFill>
              <a:srgbClr val="0C0910"/>
            </a:solidFill>
            <a:prstDash val="solid"/>
            <a:miter/>
            <a:headEnd type="none" w="med" len="med"/>
            <a:tailEnd type="none" w="med" len="med"/>
          </a:ln>
        </p:spPr>
      </p:pic>
      <p:sp>
        <p:nvSpPr>
          <p:cNvPr id="159" name="Shape 159"/>
          <p:cNvSpPr txBox="1"/>
          <p:nvPr/>
        </p:nvSpPr>
        <p:spPr>
          <a:xfrm>
            <a:off x="4724400" y="4915596"/>
            <a:ext cx="840294"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1" i="0" u="none" strike="noStrike" cap="none" baseline="0">
                <a:solidFill>
                  <a:schemeClr val="lt1"/>
                </a:solidFill>
                <a:latin typeface="Arial"/>
                <a:ea typeface="Arial"/>
                <a:cs typeface="Arial"/>
                <a:sym typeface="Arial"/>
              </a:rPr>
              <a:t>Modern Road</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8" name="Shape 178"/>
          <p:cNvPicPr preferRelativeResize="0">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114606" y="1751791"/>
            <a:ext cx="8385049" cy="4722148"/>
          </a:xfrm>
          <a:prstGeom prst="rect">
            <a:avLst/>
          </a:prstGeom>
          <a:noFill/>
          <a:ln w="9525" cap="flat" cmpd="sng">
            <a:solidFill>
              <a:schemeClr val="dk1"/>
            </a:solidFill>
            <a:prstDash val="solid"/>
            <a:round/>
            <a:headEnd type="none" w="med" len="med"/>
            <a:tailEnd type="none" w="med" len="med"/>
          </a:ln>
        </p:spPr>
      </p:pic>
      <p:pic>
        <p:nvPicPr>
          <p:cNvPr id="179" name="Shape 179"/>
          <p:cNvPicPr preferRelativeResize="0">
            <a:picLocks noChangeAspect="1"/>
          </p:cNvPicPr>
          <p:nvPr/>
        </p:nvPicPr>
        <p:blipFill rotWithShape="1">
          <a:blip r:embed="rId4">
            <a:alphaModFix/>
          </a:blip>
          <a:srcRect/>
          <a:stretch/>
        </p:blipFill>
        <p:spPr>
          <a:xfrm>
            <a:off x="6129556" y="690808"/>
            <a:ext cx="2782236" cy="1830418"/>
          </a:xfrm>
          <a:prstGeom prst="rect">
            <a:avLst/>
          </a:prstGeom>
          <a:noFill/>
          <a:ln w="9525" cap="flat" cmpd="sng">
            <a:solidFill>
              <a:schemeClr val="dk1"/>
            </a:solidFill>
            <a:prstDash val="solid"/>
            <a:round/>
            <a:headEnd type="none" w="med" len="med"/>
            <a:tailEnd type="none" w="med" len="med"/>
          </a:ln>
        </p:spPr>
      </p:pic>
      <p:sp>
        <p:nvSpPr>
          <p:cNvPr id="7" name="Shape 167"/>
          <p:cNvSpPr txBox="1"/>
          <p:nvPr/>
        </p:nvSpPr>
        <p:spPr>
          <a:xfrm rot="-5400000">
            <a:off x="7749798" y="4940858"/>
            <a:ext cx="1717995" cy="21828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 Photograph © Jenny Ellerbe</a:t>
            </a:r>
          </a:p>
        </p:txBody>
      </p:sp>
      <p:sp>
        <p:nvSpPr>
          <p:cNvPr id="8" name="Shape 165">
            <a:extLst>
              <a:ext uri="{FF2B5EF4-FFF2-40B4-BE49-F238E27FC236}">
                <a16:creationId xmlns="" xmlns:a16="http://schemas.microsoft.com/office/drawing/2014/main" id="{346B820B-F8B3-4034-B8C2-ABF3A8BFC581}"/>
              </a:ext>
            </a:extLst>
          </p:cNvPr>
          <p:cNvSpPr txBox="1"/>
          <p:nvPr/>
        </p:nvSpPr>
        <p:spPr>
          <a:xfrm>
            <a:off x="2171700" y="106017"/>
            <a:ext cx="4800600"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500" b="1" i="0" u="none" strike="noStrike" cap="none" baseline="0" dirty="0">
                <a:solidFill>
                  <a:schemeClr val="dk1"/>
                </a:solidFill>
                <a:latin typeface="Times New Roman"/>
                <a:ea typeface="Times New Roman"/>
                <a:cs typeface="Times New Roman"/>
                <a:sym typeface="Times New Roman"/>
              </a:rPr>
              <a:t>Mound </a:t>
            </a:r>
            <a:r>
              <a:rPr lang="en-US" sz="2500" b="1" dirty="0">
                <a:solidFill>
                  <a:schemeClr val="dk1"/>
                </a:solidFill>
                <a:latin typeface="Times New Roman"/>
                <a:ea typeface="Times New Roman"/>
                <a:cs typeface="Times New Roman"/>
                <a:sym typeface="Times New Roman"/>
              </a:rPr>
              <a:t>B</a:t>
            </a:r>
            <a:endParaRPr lang="en-US" sz="2500" b="1"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7" name="Shape 197"/>
          <p:cNvSpPr txBox="1"/>
          <p:nvPr/>
        </p:nvSpPr>
        <p:spPr>
          <a:xfrm rot="-5400000">
            <a:off x="7233404" y="4855441"/>
            <a:ext cx="1752599" cy="28767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 Photograph © Jenny Ellerbe</a:t>
            </a:r>
          </a:p>
        </p:txBody>
      </p:sp>
      <p:pic>
        <p:nvPicPr>
          <p:cNvPr id="198" name="Shape 198"/>
          <p:cNvPicPr preferRelativeResize="0">
            <a:picLocks noChangeAspect="1"/>
          </p:cNvPicPr>
          <p:nvPr/>
        </p:nvPicPr>
        <p:blipFill rotWithShape="1">
          <a:blip r:embed="rId3">
            <a:alphaModFix/>
          </a:blip>
          <a:srcRect/>
          <a:stretch/>
        </p:blipFill>
        <p:spPr>
          <a:xfrm>
            <a:off x="186905" y="1529989"/>
            <a:ext cx="7778963" cy="5185974"/>
          </a:xfrm>
          <a:prstGeom prst="rect">
            <a:avLst/>
          </a:prstGeom>
          <a:noFill/>
          <a:ln w="9525" cap="flat" cmpd="sng">
            <a:solidFill>
              <a:schemeClr val="dk1"/>
            </a:solidFill>
            <a:prstDash val="solid"/>
            <a:round/>
            <a:headEnd type="none" w="med" len="med"/>
            <a:tailEnd type="none" w="med" len="med"/>
          </a:ln>
        </p:spPr>
      </p:pic>
      <p:pic>
        <p:nvPicPr>
          <p:cNvPr id="199" name="Shape 199"/>
          <p:cNvPicPr preferRelativeResize="0">
            <a:picLocks noChangeAspect="1"/>
          </p:cNvPicPr>
          <p:nvPr/>
        </p:nvPicPr>
        <p:blipFill rotWithShape="1">
          <a:blip r:embed="rId4">
            <a:alphaModFix/>
          </a:blip>
          <a:srcRect/>
          <a:stretch/>
        </p:blipFill>
        <p:spPr>
          <a:xfrm>
            <a:off x="6241874" y="714081"/>
            <a:ext cx="2612451" cy="1860382"/>
          </a:xfrm>
          <a:prstGeom prst="rect">
            <a:avLst/>
          </a:prstGeom>
          <a:noFill/>
          <a:ln w="9525" cap="flat" cmpd="sng">
            <a:solidFill>
              <a:schemeClr val="dk1"/>
            </a:solidFill>
            <a:prstDash val="solid"/>
            <a:round/>
            <a:headEnd type="none" w="med" len="med"/>
            <a:tailEnd type="none" w="med" len="med"/>
          </a:ln>
        </p:spPr>
      </p:pic>
      <p:sp>
        <p:nvSpPr>
          <p:cNvPr id="7" name="Shape 165">
            <a:extLst>
              <a:ext uri="{FF2B5EF4-FFF2-40B4-BE49-F238E27FC236}">
                <a16:creationId xmlns="" xmlns:a16="http://schemas.microsoft.com/office/drawing/2014/main" id="{0315DB58-803E-4D0C-A60D-F7D86E40E453}"/>
              </a:ext>
            </a:extLst>
          </p:cNvPr>
          <p:cNvSpPr txBox="1"/>
          <p:nvPr/>
        </p:nvSpPr>
        <p:spPr>
          <a:xfrm>
            <a:off x="2171700" y="106017"/>
            <a:ext cx="4800600"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500" b="1" i="0" u="none" strike="noStrike" cap="none" baseline="0" dirty="0">
                <a:solidFill>
                  <a:schemeClr val="dk1"/>
                </a:solidFill>
                <a:latin typeface="Times New Roman"/>
                <a:ea typeface="Times New Roman"/>
                <a:cs typeface="Times New Roman"/>
                <a:sym typeface="Times New Roman"/>
              </a:rPr>
              <a:t>Mound </a:t>
            </a:r>
            <a:r>
              <a:rPr lang="en-US" sz="2500" b="1" dirty="0">
                <a:solidFill>
                  <a:schemeClr val="dk1"/>
                </a:solidFill>
                <a:latin typeface="Times New Roman"/>
                <a:ea typeface="Times New Roman"/>
                <a:cs typeface="Times New Roman"/>
                <a:sym typeface="Times New Roman"/>
              </a:rPr>
              <a:t>E</a:t>
            </a:r>
            <a:endParaRPr lang="en-US" sz="2500" b="1"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p:nvPr/>
        </p:nvSpPr>
        <p:spPr>
          <a:xfrm>
            <a:off x="2171700" y="106017"/>
            <a:ext cx="4800600"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500" b="1" i="0" u="none" strike="noStrike" cap="none" baseline="0" dirty="0">
                <a:solidFill>
                  <a:schemeClr val="dk1"/>
                </a:solidFill>
                <a:latin typeface="Times New Roman"/>
                <a:ea typeface="Times New Roman"/>
                <a:cs typeface="Times New Roman"/>
                <a:sym typeface="Times New Roman"/>
              </a:rPr>
              <a:t>Mound A</a:t>
            </a:r>
          </a:p>
        </p:txBody>
      </p:sp>
      <p:sp>
        <p:nvSpPr>
          <p:cNvPr id="167" name="Shape 167"/>
          <p:cNvSpPr txBox="1"/>
          <p:nvPr/>
        </p:nvSpPr>
        <p:spPr>
          <a:xfrm rot="-5400000">
            <a:off x="7487174" y="5080336"/>
            <a:ext cx="1717995" cy="21828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 Photograph © Jenny Ellerbe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0756" y="1425008"/>
            <a:ext cx="7956274" cy="5304183"/>
          </a:xfrm>
          <a:prstGeom prst="rect">
            <a:avLst/>
          </a:prstGeom>
          <a:ln w="9525">
            <a:solidFill>
              <a:schemeClr val="tx1"/>
            </a:solidFill>
          </a:ln>
        </p:spPr>
      </p:pic>
      <p:pic>
        <p:nvPicPr>
          <p:cNvPr id="169" name="Shape 169"/>
          <p:cNvPicPr preferRelativeResize="0">
            <a:picLocks noChangeAspect="1"/>
          </p:cNvPicPr>
          <p:nvPr/>
        </p:nvPicPr>
        <p:blipFill rotWithShape="1">
          <a:blip r:embed="rId4">
            <a:alphaModFix/>
          </a:blip>
          <a:srcRect/>
          <a:stretch/>
        </p:blipFill>
        <p:spPr>
          <a:xfrm>
            <a:off x="6109630" y="661930"/>
            <a:ext cx="2848840" cy="2118971"/>
          </a:xfrm>
          <a:prstGeom prst="rect">
            <a:avLst/>
          </a:prstGeom>
          <a:noFill/>
          <a:ln w="9525" cap="flat" cmpd="sng">
            <a:solidFill>
              <a:schemeClr val="dk1"/>
            </a:solidFill>
            <a:prstDash val="solid"/>
            <a:round/>
            <a:headEnd type="none" w="med" len="med"/>
            <a:tailEnd type="none" w="med" len="med"/>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8" name="Shape 188"/>
          <p:cNvPicPr preferRelativeResize="0">
            <a:picLocks noChangeAspect="1"/>
          </p:cNvPicPr>
          <p:nvPr/>
        </p:nvPicPr>
        <p:blipFill rotWithShape="1">
          <a:blip r:embed="rId3">
            <a:alphaModFix/>
          </a:blip>
          <a:srcRect/>
          <a:stretch/>
        </p:blipFill>
        <p:spPr>
          <a:xfrm>
            <a:off x="241852" y="1398104"/>
            <a:ext cx="7802218" cy="5201477"/>
          </a:xfrm>
          <a:prstGeom prst="rect">
            <a:avLst/>
          </a:prstGeom>
          <a:noFill/>
          <a:ln w="9525" cap="flat" cmpd="sng">
            <a:solidFill>
              <a:schemeClr val="dk1"/>
            </a:solidFill>
            <a:prstDash val="solid"/>
            <a:round/>
            <a:headEnd type="none" w="med" len="med"/>
            <a:tailEnd type="none" w="med" len="med"/>
          </a:ln>
        </p:spPr>
      </p:pic>
      <p:sp>
        <p:nvSpPr>
          <p:cNvPr id="187" name="Shape 187"/>
          <p:cNvSpPr txBox="1"/>
          <p:nvPr/>
        </p:nvSpPr>
        <p:spPr>
          <a:xfrm rot="-5400000">
            <a:off x="7322991" y="4912079"/>
            <a:ext cx="1676398" cy="23423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 Photograph © Jenny Ellerbe</a:t>
            </a:r>
          </a:p>
        </p:txBody>
      </p:sp>
      <p:pic>
        <p:nvPicPr>
          <p:cNvPr id="189" name="Shape 189"/>
          <p:cNvPicPr preferRelativeResize="0">
            <a:picLocks noChangeAspect="1"/>
          </p:cNvPicPr>
          <p:nvPr/>
        </p:nvPicPr>
        <p:blipFill rotWithShape="1">
          <a:blip r:embed="rId4">
            <a:alphaModFix/>
          </a:blip>
          <a:srcRect/>
          <a:stretch/>
        </p:blipFill>
        <p:spPr>
          <a:xfrm>
            <a:off x="5931442" y="591893"/>
            <a:ext cx="3025371" cy="1612422"/>
          </a:xfrm>
          <a:prstGeom prst="rect">
            <a:avLst/>
          </a:prstGeom>
          <a:noFill/>
          <a:ln w="9525" cap="flat" cmpd="sng">
            <a:solidFill>
              <a:schemeClr val="dk1"/>
            </a:solidFill>
            <a:prstDash val="solid"/>
            <a:round/>
            <a:headEnd type="none" w="med" len="med"/>
            <a:tailEnd type="none" w="med" len="med"/>
          </a:ln>
        </p:spPr>
      </p:pic>
      <p:sp>
        <p:nvSpPr>
          <p:cNvPr id="7" name="Shape 165">
            <a:extLst>
              <a:ext uri="{FF2B5EF4-FFF2-40B4-BE49-F238E27FC236}">
                <a16:creationId xmlns="" xmlns:a16="http://schemas.microsoft.com/office/drawing/2014/main" id="{9C06FA41-44D6-42F8-A659-9DFB66E67850}"/>
              </a:ext>
            </a:extLst>
          </p:cNvPr>
          <p:cNvSpPr txBox="1"/>
          <p:nvPr/>
        </p:nvSpPr>
        <p:spPr>
          <a:xfrm>
            <a:off x="2171700" y="106017"/>
            <a:ext cx="4800600"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500" b="1" i="0" u="none" strike="noStrike" cap="none" baseline="0" dirty="0">
                <a:solidFill>
                  <a:schemeClr val="dk1"/>
                </a:solidFill>
                <a:latin typeface="Times New Roman"/>
                <a:ea typeface="Times New Roman"/>
                <a:cs typeface="Times New Roman"/>
                <a:sym typeface="Times New Roman"/>
              </a:rPr>
              <a:t>Mound C</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6" name="Shape 206"/>
          <p:cNvPicPr preferRelativeResize="0">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167463" y="1063656"/>
            <a:ext cx="7428730" cy="5583011"/>
          </a:xfrm>
          <a:prstGeom prst="rect">
            <a:avLst/>
          </a:prstGeom>
          <a:noFill/>
          <a:ln w="9525" cap="flat" cmpd="sng">
            <a:solidFill>
              <a:schemeClr val="dk1"/>
            </a:solidFill>
            <a:prstDash val="solid"/>
            <a:round/>
            <a:headEnd type="none" w="med" len="med"/>
            <a:tailEnd type="none" w="med" len="med"/>
          </a:ln>
        </p:spPr>
      </p:pic>
      <p:pic>
        <p:nvPicPr>
          <p:cNvPr id="207" name="Shape 207"/>
          <p:cNvPicPr preferRelativeResize="0">
            <a:picLocks noChangeAspect="1"/>
          </p:cNvPicPr>
          <p:nvPr/>
        </p:nvPicPr>
        <p:blipFill rotWithShape="1">
          <a:blip r:embed="rId4">
            <a:alphaModFix/>
          </a:blip>
          <a:srcRect/>
          <a:stretch/>
        </p:blipFill>
        <p:spPr>
          <a:xfrm>
            <a:off x="6336331" y="475349"/>
            <a:ext cx="2519724" cy="1893910"/>
          </a:xfrm>
          <a:prstGeom prst="rect">
            <a:avLst/>
          </a:prstGeom>
          <a:noFill/>
          <a:ln w="9525" cap="flat" cmpd="sng">
            <a:solidFill>
              <a:schemeClr val="dk1"/>
            </a:solidFill>
            <a:prstDash val="solid"/>
            <a:round/>
            <a:headEnd type="none" w="med" len="med"/>
            <a:tailEnd type="none" w="med" len="med"/>
          </a:ln>
        </p:spPr>
      </p:pic>
      <p:sp>
        <p:nvSpPr>
          <p:cNvPr id="208" name="Shape 208"/>
          <p:cNvSpPr txBox="1"/>
          <p:nvPr/>
        </p:nvSpPr>
        <p:spPr>
          <a:xfrm rot="-5400000">
            <a:off x="6790776" y="5009266"/>
            <a:ext cx="1774845"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Photograph by Diana Greenlee</a:t>
            </a:r>
          </a:p>
        </p:txBody>
      </p:sp>
      <p:sp>
        <p:nvSpPr>
          <p:cNvPr id="7" name="Shape 165">
            <a:extLst>
              <a:ext uri="{FF2B5EF4-FFF2-40B4-BE49-F238E27FC236}">
                <a16:creationId xmlns="" xmlns:a16="http://schemas.microsoft.com/office/drawing/2014/main" id="{C5A7A3B6-A66B-4846-8D3D-81CA50A37209}"/>
              </a:ext>
            </a:extLst>
          </p:cNvPr>
          <p:cNvSpPr txBox="1"/>
          <p:nvPr/>
        </p:nvSpPr>
        <p:spPr>
          <a:xfrm>
            <a:off x="2171700" y="106017"/>
            <a:ext cx="4800600"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500" b="1" i="0" u="none" strike="noStrike" cap="none" baseline="0" dirty="0">
                <a:solidFill>
                  <a:schemeClr val="dk1"/>
                </a:solidFill>
                <a:latin typeface="Times New Roman"/>
                <a:ea typeface="Times New Roman"/>
                <a:cs typeface="Times New Roman"/>
                <a:sym typeface="Times New Roman"/>
              </a:rPr>
              <a:t>Mound </a:t>
            </a:r>
            <a:r>
              <a:rPr lang="en-US" sz="2500" b="1" dirty="0">
                <a:solidFill>
                  <a:schemeClr val="dk1"/>
                </a:solidFill>
                <a:latin typeface="Times New Roman"/>
                <a:ea typeface="Times New Roman"/>
                <a:cs typeface="Times New Roman"/>
                <a:sym typeface="Times New Roman"/>
              </a:rPr>
              <a:t>F</a:t>
            </a:r>
            <a:endParaRPr lang="en-US" sz="2500" b="1"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2714</TotalTime>
  <Words>3744</Words>
  <Application>Microsoft Office PowerPoint</Application>
  <PresentationFormat>On-screen Show (4:3)</PresentationFormat>
  <Paragraphs>328</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Radley</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Sharon</dc:creator>
  <cp:lastModifiedBy>Valerie Feathers</cp:lastModifiedBy>
  <cp:revision>60</cp:revision>
  <cp:lastPrinted>2016-12-19T22:13:16Z</cp:lastPrinted>
  <dcterms:modified xsi:type="dcterms:W3CDTF">2020-08-14T14:02:04Z</dcterms:modified>
</cp:coreProperties>
</file>